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98" r:id="rId3"/>
    <p:sldId id="333" r:id="rId4"/>
    <p:sldId id="338" r:id="rId5"/>
    <p:sldId id="337" r:id="rId6"/>
    <p:sldId id="334" r:id="rId7"/>
    <p:sldId id="339" r:id="rId8"/>
    <p:sldId id="340" r:id="rId9"/>
    <p:sldId id="341" r:id="rId10"/>
    <p:sldId id="342" r:id="rId11"/>
    <p:sldId id="343" r:id="rId12"/>
    <p:sldId id="344" r:id="rId13"/>
    <p:sldId id="347" r:id="rId14"/>
    <p:sldId id="346" r:id="rId15"/>
    <p:sldId id="345" r:id="rId16"/>
    <p:sldId id="348" r:id="rId17"/>
    <p:sldId id="350" r:id="rId18"/>
    <p:sldId id="349" r:id="rId19"/>
    <p:sldId id="361" r:id="rId20"/>
    <p:sldId id="351" r:id="rId21"/>
    <p:sldId id="376" r:id="rId22"/>
    <p:sldId id="379" r:id="rId23"/>
    <p:sldId id="391" r:id="rId24"/>
    <p:sldId id="380" r:id="rId25"/>
    <p:sldId id="381" r:id="rId26"/>
    <p:sldId id="372" r:id="rId27"/>
    <p:sldId id="386" r:id="rId28"/>
    <p:sldId id="382" r:id="rId29"/>
    <p:sldId id="387" r:id="rId30"/>
    <p:sldId id="384" r:id="rId31"/>
    <p:sldId id="388" r:id="rId32"/>
    <p:sldId id="385" r:id="rId33"/>
    <p:sldId id="389" r:id="rId34"/>
    <p:sldId id="390" r:id="rId35"/>
    <p:sldId id="373" r:id="rId36"/>
    <p:sldId id="374" r:id="rId37"/>
    <p:sldId id="393" r:id="rId38"/>
    <p:sldId id="392" r:id="rId39"/>
    <p:sldId id="394" r:id="rId40"/>
    <p:sldId id="352" r:id="rId41"/>
    <p:sldId id="356" r:id="rId42"/>
    <p:sldId id="358" r:id="rId43"/>
    <p:sldId id="395" r:id="rId44"/>
    <p:sldId id="359" r:id="rId45"/>
    <p:sldId id="360" r:id="rId46"/>
    <p:sldId id="396" r:id="rId47"/>
    <p:sldId id="397" r:id="rId48"/>
    <p:sldId id="398" r:id="rId49"/>
    <p:sldId id="399" r:id="rId50"/>
    <p:sldId id="400" r:id="rId51"/>
    <p:sldId id="355" r:id="rId52"/>
    <p:sldId id="401" r:id="rId53"/>
    <p:sldId id="370" r:id="rId54"/>
    <p:sldId id="375" r:id="rId55"/>
    <p:sldId id="362" r:id="rId56"/>
    <p:sldId id="363" r:id="rId57"/>
    <p:sldId id="402" r:id="rId58"/>
    <p:sldId id="354" r:id="rId59"/>
    <p:sldId id="357" r:id="rId60"/>
    <p:sldId id="403" r:id="rId61"/>
    <p:sldId id="353" r:id="rId62"/>
    <p:sldId id="364" r:id="rId63"/>
    <p:sldId id="365" r:id="rId64"/>
    <p:sldId id="366" r:id="rId65"/>
    <p:sldId id="367" r:id="rId66"/>
    <p:sldId id="368" r:id="rId67"/>
    <p:sldId id="369" r:id="rId68"/>
    <p:sldId id="327" r:id="rId69"/>
  </p:sldIdLst>
  <p:sldSz cx="12192000" cy="6858000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2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483"/>
    <p:restoredTop sz="94637"/>
  </p:normalViewPr>
  <p:slideViewPr>
    <p:cSldViewPr snapToGrid="0" snapToObjects="1">
      <p:cViewPr varScale="1">
        <p:scale>
          <a:sx n="93" d="100"/>
          <a:sy n="93" d="100"/>
        </p:scale>
        <p:origin x="216" y="6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54FB9-D388-B94B-9282-6B0303197D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BAB007-EB4F-C94A-9787-62D5C019C3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pl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DAEB54-43C7-3B4C-8DC0-2636CC45D5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C2FE5-8FB8-574D-A4C9-32472DC451E0}" type="datetimeFigureOut">
              <a:rPr lang="pl-PL" smtClean="0"/>
              <a:t>07.07.2019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DBE148-5D63-A143-B2DA-E626DA1C97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527FEB-33EB-DF48-8315-3620422BFA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B5154-9110-7345-9752-F7090F2C087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3468607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14E5A-8D03-D142-A959-DDE814139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67F576-282C-D34A-8C18-1CFC086616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7450B6-5E6B-1043-87EE-51891C104C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C2FE5-8FB8-574D-A4C9-32472DC451E0}" type="datetimeFigureOut">
              <a:rPr lang="pl-PL" smtClean="0"/>
              <a:t>07.07.2019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4BD06E-7082-E14A-B4D3-D4EA7C4C99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EFBD4D-D96E-2944-AEAA-EF86506031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B5154-9110-7345-9752-F7090F2C087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5486647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FFCF176-70E6-D046-908D-587C72E28D5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C71E8F5-334D-F04A-8956-CDE3E3EBF5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9FF01D-E458-EC4F-94F8-3E6FDA50F3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C2FE5-8FB8-574D-A4C9-32472DC451E0}" type="datetimeFigureOut">
              <a:rPr lang="pl-PL" smtClean="0"/>
              <a:t>07.07.2019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354319-E877-6E43-8B78-8E1F2EA178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F5A31A-19B6-0C4D-8307-0DF77BBA86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B5154-9110-7345-9752-F7090F2C087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7958724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05462-6244-EB48-836A-EF8C9FDB5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9D2761-B6B5-C940-81A0-6B5048E158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A8093E-B510-BE44-B422-461915D2E5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C2FE5-8FB8-574D-A4C9-32472DC451E0}" type="datetimeFigureOut">
              <a:rPr lang="pl-PL" smtClean="0"/>
              <a:t>07.07.2019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E32296-F83C-D84D-BAD9-CE8F7F1ECA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B86561-3652-9742-BD08-BD20AB862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B5154-9110-7345-9752-F7090F2C087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3178184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724B8-187A-7B46-8794-944D2978CD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170952-5F7E-354A-8339-0EFB48355E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79B023-7CB9-A14E-A09C-324E2589A9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C2FE5-8FB8-574D-A4C9-32472DC451E0}" type="datetimeFigureOut">
              <a:rPr lang="pl-PL" smtClean="0"/>
              <a:t>07.07.2019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C1244C-73E0-6C4B-810B-E4F9031EEF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0C2F77-0D85-8C47-AEA1-64B72CC61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B5154-9110-7345-9752-F7090F2C087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9684188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E89CE-BAF9-AC49-B932-8E16A1636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FFA155-4774-2A4B-A756-216A235502F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EB84F8-F574-9A40-8701-2CC5DCFEB4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0FC373-0B6E-8649-9F28-8E6E68FC51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C2FE5-8FB8-574D-A4C9-32472DC451E0}" type="datetimeFigureOut">
              <a:rPr lang="pl-PL" smtClean="0"/>
              <a:t>07.07.2019</a:t>
            </a:fld>
            <a:endParaRPr lang="pl-P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8CA17C-EF35-6947-873F-9229ADDC41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30BF55-8D0C-344F-9A8E-C1C2A11AB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B5154-9110-7345-9752-F7090F2C087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0906439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BE3D8-4E4A-194D-83E8-156536848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924D48-4615-3144-8DD4-1C06B618C1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20ACAE-F745-9A46-932C-FBD2DCE820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0E4C8E-EF6E-0A43-9053-4659B5C6DE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D33B74D-7AFB-CB4D-9C09-FFBC02ECB3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6294975-318E-2F45-81BA-73A5695723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C2FE5-8FB8-574D-A4C9-32472DC451E0}" type="datetimeFigureOut">
              <a:rPr lang="pl-PL" smtClean="0"/>
              <a:t>07.07.2019</a:t>
            </a:fld>
            <a:endParaRPr lang="pl-P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FDE0AB2-3A86-3D4A-A377-4AF875F718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60047D5-41D5-6A44-9A2A-3B4835F8F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B5154-9110-7345-9752-F7090F2C087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0096565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54165-534B-C244-8355-CCE398493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DAFD59A-1D30-854F-942E-DDC2DC3C83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C2FE5-8FB8-574D-A4C9-32472DC451E0}" type="datetimeFigureOut">
              <a:rPr lang="pl-PL" smtClean="0"/>
              <a:t>07.07.2019</a:t>
            </a:fld>
            <a:endParaRPr lang="pl-P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0641E8-AF07-EB41-A86B-D1C238524E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E45EF6-ECC6-DE49-849A-BE0A81A0EF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B5154-9110-7345-9752-F7090F2C087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899623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A120F-3C4A-7149-8891-94456C4CA0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C2FE5-8FB8-574D-A4C9-32472DC451E0}" type="datetimeFigureOut">
              <a:rPr lang="pl-PL" smtClean="0"/>
              <a:t>07.07.2019</a:t>
            </a:fld>
            <a:endParaRPr lang="pl-P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A27BA6-8C6F-7E4D-B6FE-0C45177473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3A9AA0-151E-304E-8F57-0F682405D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B5154-9110-7345-9752-F7090F2C087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1189731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F6EC8-6114-A340-A9F2-BE1A0D48E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8065F8-65CB-6C43-9B16-24FAFFCB83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589233-3739-9649-B6F6-D6888132E0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F7FB6A-E895-C14C-987C-3D90774836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C2FE5-8FB8-574D-A4C9-32472DC451E0}" type="datetimeFigureOut">
              <a:rPr lang="pl-PL" smtClean="0"/>
              <a:t>07.07.2019</a:t>
            </a:fld>
            <a:endParaRPr lang="pl-P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4D5775-17F0-3948-AF72-8867C6297C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80BAD1-EE32-4446-9428-4628960D9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B5154-9110-7345-9752-F7090F2C087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1469601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5A2A2-D98F-E94C-BD4E-32BD254E74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BC2D649-6B37-5D4E-928E-AAB114F1E1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l-P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9F7535-FBA0-CE45-BE32-36FC3612A3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84CBE1-8C0B-2842-ABCC-AFB8034323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C2FE5-8FB8-574D-A4C9-32472DC451E0}" type="datetimeFigureOut">
              <a:rPr lang="pl-PL" smtClean="0"/>
              <a:t>07.07.2019</a:t>
            </a:fld>
            <a:endParaRPr lang="pl-P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215E85-1B09-534E-BBA8-8A86776C45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A6F45A-B091-BA4C-AEBC-910C376863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B5154-9110-7345-9752-F7090F2C087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5777457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BCC6537-4C2A-2E4A-9642-E512E4DAA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65C909-FCE4-3047-A757-A2002D5636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DA62FF-791D-1B46-BC17-B31452A081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0C2FE5-8FB8-574D-A4C9-32472DC451E0}" type="datetimeFigureOut">
              <a:rPr lang="pl-PL" smtClean="0"/>
              <a:t>07.07.2019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303477-EAF7-0D4B-86E7-3F58ADF4A8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0D77A3-AFA3-684B-84AC-02751A2005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EB5154-9110-7345-9752-F7090F2C087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2033317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www.slideshare.net/Lightbend/running-kafka-on-kubernetes-with-strimzi-for-realtime-streaming-applications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hare.net/Lightbend/running-kafka-on-kubernetes-with-strimzi-for-realtime-streaming-applications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www.slideshare.net/Lightbend/running-kafka-on-kubernetes-with-strimzi-for-realtime-streaming-applications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lideshare.net/Lightbend/running-kafka-on-kubernetes-with-strimzi-for-realtime-streaming-applications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kafka.apache.org/documentation/#topicconfigs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strimzi.io/2018/07/30/running-kafka-on-dedicated-nodes.html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strimzi.io/2018/07/30/running-kafka-on-dedicated-nodes.html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strimzi.io/2018/07/30/running-kafka-on-dedicated-nodes.html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strimzi.io/2018/07/30/running-kafka-on-dedicated-nodes.html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strimzi.io/2018/07/30/running-kafka-on-dedicated-nodes.html" TargetMode="External"/><Relationship Id="rId2" Type="http://schemas.openxmlformats.org/officeDocument/2006/relationships/hyperlink" Target="https://kubernetes.io/docs/concepts/configuration/assign-pod-node/#affinity-and-anti-affinity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strimzi.io/2018/07/30/running-kafka-on-dedicated-nodes.html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strimzi.io/2018/07/30/running-kafka-on-dedicated-nodes.html" TargetMode="External"/><Relationship Id="rId2" Type="http://schemas.openxmlformats.org/officeDocument/2006/relationships/hyperlink" Target="https://kubernetes.io/docs/concepts/configuration/taint-and-toleration/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s://strimzi.io/2018/07/30/running-kafka-on-dedicated-nodes.html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s://strimzi.io/2018/07/30/running-kafka-on-dedicated-nodes.html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://cloudurable.com/blog/kafka-architecture-log-compaction/index.html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cloudurable.com/blog/kafka-architecture-log-compaction/index.html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://cloudurable.com/blog/kafka-architecture-log-compaction/index.html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hyperlink" Target="http://cloudurable.com/blog/kafka-architecture-log-compaction/index.html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prometheus.io/" TargetMode="External"/><Relationship Id="rId2" Type="http://schemas.openxmlformats.org/officeDocument/2006/relationships/hyperlink" Target="https://github.com/linkedin/kafka-monitor" TargetMode="Externa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hare.net/Lightbend/running-kafka-on-kubernetes-with-strimzi-for-realtime-streaming-applications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hare.net/Lightbend/running-kafka-on-kubernetes-with-strimzi-for-realtime-streaming-applications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confluent.io/3.2.2/kafka/monitoring.html#server-metrics" TargetMode="Externa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confluent.io/current/kafka/monitoring.html" TargetMode="External"/><Relationship Id="rId2" Type="http://schemas.openxmlformats.org/officeDocument/2006/relationships/hyperlink" Target="https://www.datadoghq.com/blog/monitoring-kafka-performance-metrics/" TargetMode="Externa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trimzi" TargetMode="External"/><Relationship Id="rId2" Type="http://schemas.openxmlformats.org/officeDocument/2006/relationships/hyperlink" Target="http://strimzi.io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strimzi@redhat.com" TargetMode="Externa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hare.net/Lightbend/running-kafka-on-kubernetes-with-strimzi-for-realtime-streaming-applications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www.slideshare.net/Lightbend/running-kafka-on-kubernetes-with-strimzi-for-realtime-streaming-applications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www.slideshare.net/Lightbend/running-kafka-on-kubernetes-with-strimzi-for-realtime-streaming-applications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2">
            <a:extLst>
              <a:ext uri="{FF2B5EF4-FFF2-40B4-BE49-F238E27FC236}">
                <a16:creationId xmlns:a16="http://schemas.microsoft.com/office/drawing/2014/main" id="{C0B27210-D0CA-4654-B3E3-9ABB4F178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B55E30-27AE-5A48-8C08-DED19B259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46628" y="1783959"/>
            <a:ext cx="4645250" cy="2889114"/>
          </a:xfrm>
        </p:spPr>
        <p:txBody>
          <a:bodyPr anchor="b">
            <a:normAutofit/>
          </a:bodyPr>
          <a:lstStyle/>
          <a:p>
            <a:pPr algn="l"/>
            <a:r>
              <a:rPr lang="pl-PL" dirty="0" err="1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Introduction</a:t>
            </a:r>
            <a:r>
              <a:rPr lang="pl-PL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to </a:t>
            </a:r>
            <a:r>
              <a:rPr lang="pl-PL" dirty="0" err="1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Strimzi</a:t>
            </a:r>
            <a:endParaRPr lang="pl-PL" dirty="0">
              <a:solidFill>
                <a:schemeClr val="bg1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9F10958-9D40-B04B-8C45-DF1EEF3A40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46627" y="4750893"/>
            <a:ext cx="4645250" cy="1147863"/>
          </a:xfrm>
        </p:spPr>
        <p:txBody>
          <a:bodyPr anchor="t">
            <a:normAutofit/>
          </a:bodyPr>
          <a:lstStyle/>
          <a:p>
            <a:pPr algn="l"/>
            <a:r>
              <a:rPr lang="pl-PL" sz="20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Mateusz Dymiński</a:t>
            </a:r>
          </a:p>
        </p:txBody>
      </p:sp>
      <p:sp>
        <p:nvSpPr>
          <p:cNvPr id="49" name="Freeform: Shape 44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70B66945-4967-4040-926D-DCA44313CD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24154" cy="685800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16E07CE-1FBD-AB49-A5FE-7A2B09A47E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382" y="2216203"/>
            <a:ext cx="4047843" cy="1057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0054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8323"/>
            <a:ext cx="10515600" cy="683745"/>
          </a:xfrm>
        </p:spPr>
        <p:txBody>
          <a:bodyPr>
            <a:normAutofit fontScale="90000"/>
          </a:bodyPr>
          <a:lstStyle/>
          <a:p>
            <a:r>
              <a:rPr lang="pl-PL" dirty="0" err="1">
                <a:solidFill>
                  <a:schemeClr val="bg1"/>
                </a:solidFill>
              </a:rPr>
              <a:t>Strimzi</a:t>
            </a:r>
            <a:r>
              <a:rPr lang="pl-PL" dirty="0">
                <a:solidFill>
                  <a:schemeClr val="bg1"/>
                </a:solidFill>
              </a:rPr>
              <a:t> – Storage </a:t>
            </a:r>
            <a:r>
              <a:rPr lang="pl-PL" dirty="0" err="1">
                <a:solidFill>
                  <a:schemeClr val="bg1"/>
                </a:solidFill>
              </a:rPr>
              <a:t>Modes</a:t>
            </a:r>
            <a:endParaRPr lang="pl-PL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314899-4A1B-0147-A2C4-88E262403656}"/>
              </a:ext>
            </a:extLst>
          </p:cNvPr>
          <p:cNvSpPr txBox="1"/>
          <p:nvPr/>
        </p:nvSpPr>
        <p:spPr>
          <a:xfrm>
            <a:off x="1320272" y="6311900"/>
            <a:ext cx="93394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400" dirty="0">
                <a:solidFill>
                  <a:schemeClr val="bg1"/>
                </a:solidFill>
              </a:rPr>
              <a:t>Source: </a:t>
            </a:r>
            <a:r>
              <a:rPr lang="pl-PL" sz="1400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https://www.slideshare.net/Lightbend/running-kafka-on-kubernetes-with-strimzi-for-realtime-streaming-applications</a:t>
            </a:r>
            <a:endParaRPr lang="pl-PL" sz="1400" dirty="0">
              <a:solidFill>
                <a:schemeClr val="bg1"/>
              </a:solidFill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C95208C-0CD2-C740-9F2E-5ECA747C51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89653" y="1825625"/>
            <a:ext cx="9012694" cy="4351338"/>
          </a:xfrm>
        </p:spPr>
      </p:pic>
    </p:spTree>
    <p:extLst>
      <p:ext uri="{BB962C8B-B14F-4D97-AF65-F5344CB8AC3E}">
        <p14:creationId xmlns:p14="http://schemas.microsoft.com/office/powerpoint/2010/main" val="31636065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8323"/>
            <a:ext cx="10515600" cy="1240853"/>
          </a:xfrm>
        </p:spPr>
        <p:txBody>
          <a:bodyPr>
            <a:normAutofit/>
          </a:bodyPr>
          <a:lstStyle/>
          <a:p>
            <a:r>
              <a:rPr lang="pl-PL" dirty="0" err="1">
                <a:solidFill>
                  <a:schemeClr val="bg1"/>
                </a:solidFill>
              </a:rPr>
              <a:t>Strimzi</a:t>
            </a:r>
            <a:r>
              <a:rPr lang="pl-PL" dirty="0">
                <a:solidFill>
                  <a:schemeClr val="bg1"/>
                </a:solidFill>
              </a:rPr>
              <a:t> – </a:t>
            </a:r>
            <a:r>
              <a:rPr lang="pl-PL" dirty="0" err="1">
                <a:solidFill>
                  <a:schemeClr val="bg1"/>
                </a:solidFill>
              </a:rPr>
              <a:t>Connecting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Clients</a:t>
            </a:r>
            <a:endParaRPr lang="pl-PL" dirty="0">
              <a:solidFill>
                <a:schemeClr val="bg1"/>
              </a:solidFill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A00EA77-BE0E-494A-8B57-C2BB0F2F04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901794"/>
            <a:ext cx="10515600" cy="2199000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0F5628F-0461-C644-A2EE-3D24E1125620}"/>
              </a:ext>
            </a:extLst>
          </p:cNvPr>
          <p:cNvSpPr txBox="1"/>
          <p:nvPr/>
        </p:nvSpPr>
        <p:spPr>
          <a:xfrm>
            <a:off x="1320272" y="6311900"/>
            <a:ext cx="93394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400" dirty="0">
                <a:solidFill>
                  <a:schemeClr val="bg1"/>
                </a:solidFill>
              </a:rPr>
              <a:t>Source: </a:t>
            </a:r>
            <a:r>
              <a:rPr lang="pl-PL" sz="14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https://www.slideshare.net/Lightbend/running-kafka-on-kubernetes-with-strimzi-for-realtime-streaming-applications</a:t>
            </a:r>
            <a:endParaRPr lang="pl-PL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35045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E20EB187-900F-4AF5-813B-101456D9F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63492C7-9995-5E44-A76B-8E30F04E33C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615" y="0"/>
            <a:ext cx="12190770" cy="6858000"/>
          </a:xfrm>
          <a:prstGeom prst="rect">
            <a:avLst/>
          </a:prstGeom>
        </p:spPr>
      </p:pic>
      <p:sp>
        <p:nvSpPr>
          <p:cNvPr id="7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7349" y="1200152"/>
            <a:ext cx="6897171" cy="445769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8000" dirty="0">
                <a:solidFill>
                  <a:srgbClr val="FFFFFF"/>
                </a:solidFill>
              </a:rPr>
              <a:t>Exercise 1</a:t>
            </a:r>
            <a:br>
              <a:rPr lang="en-US" sz="8000" dirty="0">
                <a:solidFill>
                  <a:srgbClr val="FFFFFF"/>
                </a:solidFill>
              </a:rPr>
            </a:br>
            <a:r>
              <a:rPr lang="en-US" sz="8000" dirty="0">
                <a:solidFill>
                  <a:srgbClr val="FFFFFF"/>
                </a:solidFill>
              </a:rPr>
              <a:t>Install Kafka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24D17C8-E9C2-48A4-AA36-D7048A6CCC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286000"/>
            <a:ext cx="0" cy="22860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2636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8323"/>
            <a:ext cx="10515600" cy="1240853"/>
          </a:xfrm>
        </p:spPr>
        <p:txBody>
          <a:bodyPr>
            <a:normAutofit/>
          </a:bodyPr>
          <a:lstStyle/>
          <a:p>
            <a:r>
              <a:rPr lang="pl-PL" dirty="0" err="1">
                <a:solidFill>
                  <a:schemeClr val="bg1"/>
                </a:solidFill>
              </a:rPr>
              <a:t>Scaling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Brokers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Up</a:t>
            </a:r>
            <a:endParaRPr lang="pl-PL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0F5628F-0461-C644-A2EE-3D24E1125620}"/>
              </a:ext>
            </a:extLst>
          </p:cNvPr>
          <p:cNvSpPr txBox="1"/>
          <p:nvPr/>
        </p:nvSpPr>
        <p:spPr>
          <a:xfrm>
            <a:off x="1320272" y="6311900"/>
            <a:ext cx="93394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400" dirty="0">
                <a:solidFill>
                  <a:schemeClr val="bg1"/>
                </a:solidFill>
              </a:rPr>
              <a:t>Source: </a:t>
            </a:r>
            <a:r>
              <a:rPr lang="pl-PL" sz="1400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https://www.slideshare.net/Lightbend/running-kafka-on-kubernetes-with-strimzi-for-realtime-streaming-applications</a:t>
            </a:r>
            <a:endParaRPr lang="pl-PL" sz="1400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327AC9-3914-EB44-A001-95311A37C4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pl-PL" dirty="0" err="1">
                <a:solidFill>
                  <a:schemeClr val="bg1"/>
                </a:solidFill>
              </a:rPr>
              <a:t>Increase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replica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count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accent2"/>
                </a:solidFill>
              </a:rPr>
              <a:t>spec.kafka.replicas</a:t>
            </a:r>
            <a:r>
              <a:rPr lang="pl-PL" dirty="0"/>
              <a:t> </a:t>
            </a:r>
          </a:p>
          <a:p>
            <a:pPr marL="514350" indent="-514350">
              <a:buAutoNum type="arabicPeriod"/>
            </a:pPr>
            <a:r>
              <a:rPr lang="pl-PL" dirty="0" err="1">
                <a:solidFill>
                  <a:schemeClr val="bg1"/>
                </a:solidFill>
              </a:rPr>
              <a:t>Reassign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partitions</a:t>
            </a:r>
            <a:r>
              <a:rPr lang="pl-PL" dirty="0">
                <a:solidFill>
                  <a:schemeClr val="bg1"/>
                </a:solidFill>
              </a:rPr>
              <a:t>: </a:t>
            </a:r>
            <a:r>
              <a:rPr lang="pl-PL" dirty="0">
                <a:solidFill>
                  <a:schemeClr val="accent2"/>
                </a:solidFill>
              </a:rPr>
              <a:t>./bin/</a:t>
            </a:r>
            <a:r>
              <a:rPr lang="pl-PL" dirty="0" err="1">
                <a:solidFill>
                  <a:schemeClr val="accent2"/>
                </a:solidFill>
              </a:rPr>
              <a:t>kafka-reassign-partitions.sh</a:t>
            </a:r>
            <a:endParaRPr lang="pl-PL" dirty="0">
              <a:solidFill>
                <a:schemeClr val="accent2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E68B06-E5A0-0247-A2AA-A4289CAE9D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3112" y="3026080"/>
            <a:ext cx="6025776" cy="3150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3029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E20EB187-900F-4AF5-813B-101456D9F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63492C7-9995-5E44-A76B-8E30F04E33C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615" y="0"/>
            <a:ext cx="12190770" cy="6858000"/>
          </a:xfrm>
          <a:prstGeom prst="rect">
            <a:avLst/>
          </a:prstGeom>
        </p:spPr>
      </p:pic>
      <p:sp>
        <p:nvSpPr>
          <p:cNvPr id="7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7349" y="1200152"/>
            <a:ext cx="6897171" cy="445769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8000" dirty="0">
                <a:solidFill>
                  <a:srgbClr val="FFFFFF"/>
                </a:solidFill>
              </a:rPr>
              <a:t>Exercise 2</a:t>
            </a:r>
            <a:br>
              <a:rPr lang="en-US" sz="8000" dirty="0">
                <a:solidFill>
                  <a:srgbClr val="FFFFFF"/>
                </a:solidFill>
              </a:rPr>
            </a:br>
            <a:r>
              <a:rPr lang="en-US" sz="8000" dirty="0">
                <a:solidFill>
                  <a:srgbClr val="FFFFFF"/>
                </a:solidFill>
              </a:rPr>
              <a:t>Scaling Kafka Brokers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24D17C8-E9C2-48A4-AA36-D7048A6CCC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286000"/>
            <a:ext cx="0" cy="22860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92942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8323"/>
            <a:ext cx="10515600" cy="1240853"/>
          </a:xfrm>
        </p:spPr>
        <p:txBody>
          <a:bodyPr>
            <a:normAutofit/>
          </a:bodyPr>
          <a:lstStyle/>
          <a:p>
            <a:r>
              <a:rPr lang="pl-PL" dirty="0">
                <a:solidFill>
                  <a:schemeClr val="bg1"/>
                </a:solidFill>
              </a:rPr>
              <a:t>Rolling </a:t>
            </a:r>
            <a:r>
              <a:rPr lang="pl-PL" dirty="0" err="1">
                <a:solidFill>
                  <a:schemeClr val="bg1"/>
                </a:solidFill>
              </a:rPr>
              <a:t>Configuration</a:t>
            </a:r>
            <a:r>
              <a:rPr lang="pl-PL" dirty="0">
                <a:solidFill>
                  <a:schemeClr val="bg1"/>
                </a:solidFill>
              </a:rPr>
              <a:t> Update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0F5628F-0461-C644-A2EE-3D24E1125620}"/>
              </a:ext>
            </a:extLst>
          </p:cNvPr>
          <p:cNvSpPr txBox="1"/>
          <p:nvPr/>
        </p:nvSpPr>
        <p:spPr>
          <a:xfrm>
            <a:off x="1320272" y="6311900"/>
            <a:ext cx="93394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400" dirty="0">
                <a:solidFill>
                  <a:schemeClr val="bg1"/>
                </a:solidFill>
              </a:rPr>
              <a:t>Source: </a:t>
            </a:r>
            <a:r>
              <a:rPr lang="pl-PL" sz="1400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https://www.slideshare.net/Lightbend/running-kafka-on-kubernetes-with-strimzi-for-realtime-streaming-applications</a:t>
            </a:r>
            <a:endParaRPr lang="pl-PL" sz="1400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327AC9-3914-EB44-A001-95311A37C4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pl-PL" dirty="0">
                <a:solidFill>
                  <a:schemeClr val="bg1"/>
                </a:solidFill>
              </a:rPr>
              <a:t>Rolling </a:t>
            </a:r>
            <a:r>
              <a:rPr lang="pl-PL" dirty="0" err="1">
                <a:solidFill>
                  <a:schemeClr val="bg1"/>
                </a:solidFill>
              </a:rPr>
              <a:t>Configuration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Process</a:t>
            </a:r>
            <a:r>
              <a:rPr lang="pl-PL" dirty="0">
                <a:solidFill>
                  <a:schemeClr val="bg1"/>
                </a:solidFill>
              </a:rPr>
              <a:t>:</a:t>
            </a:r>
          </a:p>
          <a:p>
            <a:pPr marL="514350" indent="-514350">
              <a:buAutoNum type="arabicPeriod"/>
            </a:pPr>
            <a:r>
              <a:rPr lang="pl-PL" dirty="0" err="1">
                <a:solidFill>
                  <a:schemeClr val="bg1"/>
                </a:solidFill>
              </a:rPr>
              <a:t>Watched</a:t>
            </a:r>
            <a:r>
              <a:rPr lang="pl-PL" dirty="0">
                <a:solidFill>
                  <a:schemeClr val="bg1"/>
                </a:solidFill>
              </a:rPr>
              <a:t> Kafka </a:t>
            </a:r>
            <a:r>
              <a:rPr lang="pl-PL" dirty="0" err="1">
                <a:solidFill>
                  <a:schemeClr val="bg1"/>
                </a:solidFill>
              </a:rPr>
              <a:t>resource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change</a:t>
            </a:r>
            <a:r>
              <a:rPr lang="pl-PL" dirty="0">
                <a:solidFill>
                  <a:schemeClr val="bg1"/>
                </a:solidFill>
              </a:rPr>
              <a:t> </a:t>
            </a:r>
          </a:p>
          <a:p>
            <a:pPr marL="514350" indent="-514350">
              <a:buAutoNum type="arabicPeriod"/>
            </a:pPr>
            <a:r>
              <a:rPr lang="pl-PL" dirty="0" err="1">
                <a:solidFill>
                  <a:schemeClr val="bg1"/>
                </a:solidFill>
              </a:rPr>
              <a:t>Apply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new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config</a:t>
            </a:r>
            <a:r>
              <a:rPr lang="pl-PL" dirty="0">
                <a:solidFill>
                  <a:schemeClr val="bg1"/>
                </a:solidFill>
              </a:rPr>
              <a:t> to Kafka </a:t>
            </a:r>
            <a:r>
              <a:rPr lang="pl-PL" dirty="0" err="1">
                <a:solidFill>
                  <a:schemeClr val="bg1"/>
                </a:solidFill>
              </a:rPr>
              <a:t>StatefulSet</a:t>
            </a:r>
            <a:r>
              <a:rPr lang="pl-PL" dirty="0">
                <a:solidFill>
                  <a:schemeClr val="bg1"/>
                </a:solidFill>
              </a:rPr>
              <a:t> spec </a:t>
            </a:r>
          </a:p>
          <a:p>
            <a:pPr marL="514350" indent="-514350">
              <a:buAutoNum type="arabicPeriod"/>
            </a:pPr>
            <a:r>
              <a:rPr lang="pl-PL" dirty="0" err="1">
                <a:solidFill>
                  <a:schemeClr val="bg1"/>
                </a:solidFill>
              </a:rPr>
              <a:t>Starting</a:t>
            </a:r>
            <a:r>
              <a:rPr lang="pl-PL" dirty="0">
                <a:solidFill>
                  <a:schemeClr val="bg1"/>
                </a:solidFill>
              </a:rPr>
              <a:t> from pod 0, </a:t>
            </a:r>
            <a:r>
              <a:rPr lang="pl-PL" dirty="0" err="1">
                <a:solidFill>
                  <a:schemeClr val="bg1"/>
                </a:solidFill>
              </a:rPr>
              <a:t>delete</a:t>
            </a:r>
            <a:r>
              <a:rPr lang="pl-PL" dirty="0">
                <a:solidFill>
                  <a:schemeClr val="bg1"/>
                </a:solidFill>
              </a:rPr>
              <a:t> the pod and </a:t>
            </a:r>
            <a:r>
              <a:rPr lang="pl-PL" dirty="0" err="1">
                <a:solidFill>
                  <a:schemeClr val="bg1"/>
                </a:solidFill>
              </a:rPr>
              <a:t>allow</a:t>
            </a:r>
            <a:r>
              <a:rPr lang="pl-PL" dirty="0">
                <a:solidFill>
                  <a:schemeClr val="bg1"/>
                </a:solidFill>
              </a:rPr>
              <a:t> the </a:t>
            </a:r>
            <a:r>
              <a:rPr lang="pl-PL" dirty="0" err="1">
                <a:solidFill>
                  <a:schemeClr val="bg1"/>
                </a:solidFill>
              </a:rPr>
              <a:t>StatefulSet</a:t>
            </a:r>
            <a:r>
              <a:rPr lang="pl-PL" dirty="0">
                <a:solidFill>
                  <a:schemeClr val="bg1"/>
                </a:solidFill>
              </a:rPr>
              <a:t> to </a:t>
            </a:r>
            <a:r>
              <a:rPr lang="pl-PL" dirty="0" err="1">
                <a:solidFill>
                  <a:schemeClr val="bg1"/>
                </a:solidFill>
              </a:rPr>
              <a:t>recreate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it</a:t>
            </a:r>
            <a:r>
              <a:rPr lang="pl-PL" dirty="0">
                <a:solidFill>
                  <a:schemeClr val="bg1"/>
                </a:solidFill>
              </a:rPr>
              <a:t> </a:t>
            </a:r>
          </a:p>
          <a:p>
            <a:pPr marL="514350" indent="-514350">
              <a:buAutoNum type="arabicPeriod"/>
            </a:pPr>
            <a:r>
              <a:rPr lang="pl-PL" dirty="0">
                <a:solidFill>
                  <a:schemeClr val="bg1"/>
                </a:solidFill>
              </a:rPr>
              <a:t>Kafka pod </a:t>
            </a:r>
            <a:r>
              <a:rPr lang="pl-PL" dirty="0" err="1">
                <a:solidFill>
                  <a:schemeClr val="bg1"/>
                </a:solidFill>
              </a:rPr>
              <a:t>will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generate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new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broker.config</a:t>
            </a:r>
            <a:r>
              <a:rPr lang="pl-PL" dirty="0">
                <a:solidFill>
                  <a:schemeClr val="bg1"/>
                </a:solidFill>
              </a:rPr>
              <a:t> </a:t>
            </a:r>
          </a:p>
          <a:p>
            <a:pPr marL="514350" indent="-514350">
              <a:buAutoNum type="arabicPeriod"/>
            </a:pPr>
            <a:r>
              <a:rPr lang="pl-PL" dirty="0">
                <a:solidFill>
                  <a:schemeClr val="bg1"/>
                </a:solidFill>
              </a:rPr>
              <a:t>Kafka </a:t>
            </a:r>
            <a:r>
              <a:rPr lang="pl-PL" dirty="0" err="1">
                <a:solidFill>
                  <a:schemeClr val="bg1"/>
                </a:solidFill>
              </a:rPr>
              <a:t>is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started</a:t>
            </a:r>
            <a:r>
              <a:rPr lang="pl-PL" dirty="0">
                <a:solidFill>
                  <a:schemeClr val="bg1"/>
                </a:solidFill>
              </a:rPr>
              <a:t> </a:t>
            </a:r>
          </a:p>
          <a:p>
            <a:pPr marL="514350" indent="-514350">
              <a:buAutoNum type="arabicPeriod"/>
            </a:pPr>
            <a:r>
              <a:rPr lang="pl-PL" dirty="0" err="1">
                <a:solidFill>
                  <a:schemeClr val="bg1"/>
                </a:solidFill>
              </a:rPr>
              <a:t>Wait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until</a:t>
            </a:r>
            <a:r>
              <a:rPr lang="pl-PL" dirty="0">
                <a:solidFill>
                  <a:schemeClr val="bg1"/>
                </a:solidFill>
              </a:rPr>
              <a:t> the </a:t>
            </a:r>
            <a:r>
              <a:rPr lang="pl-PL" dirty="0" err="1">
                <a:solidFill>
                  <a:schemeClr val="bg1"/>
                </a:solidFill>
              </a:rPr>
              <a:t>readiness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check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is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good</a:t>
            </a:r>
            <a:r>
              <a:rPr lang="pl-PL" dirty="0">
                <a:solidFill>
                  <a:schemeClr val="bg1"/>
                </a:solidFill>
              </a:rPr>
              <a:t>. </a:t>
            </a:r>
          </a:p>
          <a:p>
            <a:pPr marL="514350" indent="-514350">
              <a:buAutoNum type="arabicPeriod"/>
            </a:pPr>
            <a:r>
              <a:rPr lang="pl-PL" dirty="0" err="1">
                <a:solidFill>
                  <a:schemeClr val="bg1"/>
                </a:solidFill>
              </a:rPr>
              <a:t>Repeat</a:t>
            </a:r>
            <a:r>
              <a:rPr lang="pl-PL" dirty="0">
                <a:solidFill>
                  <a:schemeClr val="bg1"/>
                </a:solidFill>
              </a:rPr>
              <a:t> from step 3 for the </a:t>
            </a:r>
            <a:r>
              <a:rPr lang="pl-PL" dirty="0" err="1">
                <a:solidFill>
                  <a:schemeClr val="bg1"/>
                </a:solidFill>
              </a:rPr>
              <a:t>next</a:t>
            </a:r>
            <a:r>
              <a:rPr lang="pl-PL" dirty="0">
                <a:solidFill>
                  <a:schemeClr val="bg1"/>
                </a:solidFill>
              </a:rPr>
              <a:t> pod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85566FA-66C6-BB46-A5B0-DE7DC2B75DC7}"/>
              </a:ext>
            </a:extLst>
          </p:cNvPr>
          <p:cNvCxnSpPr/>
          <p:nvPr/>
        </p:nvCxnSpPr>
        <p:spPr>
          <a:xfrm flipV="1">
            <a:off x="448235" y="3429000"/>
            <a:ext cx="0" cy="220980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62887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E20EB187-900F-4AF5-813B-101456D9F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63492C7-9995-5E44-A76B-8E30F04E33C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615" y="0"/>
            <a:ext cx="12190770" cy="6858000"/>
          </a:xfrm>
          <a:prstGeom prst="rect">
            <a:avLst/>
          </a:prstGeom>
        </p:spPr>
      </p:pic>
      <p:sp>
        <p:nvSpPr>
          <p:cNvPr id="7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7349" y="1200152"/>
            <a:ext cx="6897171" cy="445769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8000" dirty="0">
                <a:solidFill>
                  <a:srgbClr val="FFFFFF"/>
                </a:solidFill>
              </a:rPr>
              <a:t>Exercise 3</a:t>
            </a:r>
            <a:br>
              <a:rPr lang="en-US" sz="8000" dirty="0">
                <a:solidFill>
                  <a:srgbClr val="FFFFFF"/>
                </a:solidFill>
              </a:rPr>
            </a:br>
            <a:r>
              <a:rPr lang="en-US" sz="8000" dirty="0">
                <a:solidFill>
                  <a:srgbClr val="FFFFFF"/>
                </a:solidFill>
              </a:rPr>
              <a:t>Kafka Configuration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24D17C8-E9C2-48A4-AA36-D7048A6CCC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286000"/>
            <a:ext cx="0" cy="22860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31444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8323"/>
            <a:ext cx="10515600" cy="1240853"/>
          </a:xfrm>
        </p:spPr>
        <p:txBody>
          <a:bodyPr>
            <a:normAutofit/>
          </a:bodyPr>
          <a:lstStyle/>
          <a:p>
            <a:r>
              <a:rPr lang="pl-PL" dirty="0">
                <a:solidFill>
                  <a:schemeClr val="bg1"/>
                </a:solidFill>
              </a:rPr>
              <a:t>Kafka </a:t>
            </a:r>
            <a:r>
              <a:rPr lang="pl-PL" dirty="0" err="1">
                <a:solidFill>
                  <a:schemeClr val="bg1"/>
                </a:solidFill>
              </a:rPr>
              <a:t>Topic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Configuration</a:t>
            </a:r>
            <a:endParaRPr lang="pl-PL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327AC9-3914-EB44-A001-95311A37C4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l-PL" dirty="0" err="1">
                <a:solidFill>
                  <a:schemeClr val="bg1"/>
                </a:solidFill>
              </a:rPr>
              <a:t>All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options</a:t>
            </a:r>
            <a:r>
              <a:rPr lang="pl-PL" dirty="0">
                <a:solidFill>
                  <a:schemeClr val="bg1"/>
                </a:solidFill>
              </a:rPr>
              <a:t>: </a:t>
            </a:r>
            <a:r>
              <a:rPr lang="pl-PL" dirty="0">
                <a:hlinkClick r:id="rId2"/>
              </a:rPr>
              <a:t>https://kafka.apache.org/documentation/#topicconfigs</a:t>
            </a:r>
            <a:endParaRPr lang="pl-PL" dirty="0"/>
          </a:p>
          <a:p>
            <a:r>
              <a:rPr lang="pl-PL" dirty="0">
                <a:solidFill>
                  <a:schemeClr val="bg1"/>
                </a:solidFill>
              </a:rPr>
              <a:t>We </a:t>
            </a:r>
            <a:r>
              <a:rPr lang="pl-PL" dirty="0" err="1">
                <a:solidFill>
                  <a:schemeClr val="bg1"/>
                </a:solidFill>
              </a:rPr>
              <a:t>can</a:t>
            </a:r>
            <a:r>
              <a:rPr lang="pl-PL" dirty="0">
                <a:solidFill>
                  <a:schemeClr val="bg1"/>
                </a:solidFill>
              </a:rPr>
              <a:t> do </a:t>
            </a:r>
            <a:r>
              <a:rPr lang="pl-PL" dirty="0" err="1">
                <a:solidFill>
                  <a:schemeClr val="bg1"/>
                </a:solidFill>
              </a:rPr>
              <a:t>that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manually</a:t>
            </a:r>
            <a:r>
              <a:rPr lang="pl-PL" dirty="0">
                <a:solidFill>
                  <a:schemeClr val="bg1"/>
                </a:solidFill>
              </a:rPr>
              <a:t>:</a:t>
            </a:r>
          </a:p>
          <a:p>
            <a:pPr lvl="1"/>
            <a:r>
              <a:rPr lang="pl-PL" i="1" dirty="0">
                <a:solidFill>
                  <a:schemeClr val="accent2">
                    <a:lumMod val="75000"/>
                  </a:schemeClr>
                </a:solidFill>
              </a:rPr>
              <a:t>bin/</a:t>
            </a:r>
            <a:r>
              <a:rPr lang="pl-PL" i="1" dirty="0" err="1">
                <a:solidFill>
                  <a:schemeClr val="accent2">
                    <a:lumMod val="75000"/>
                  </a:schemeClr>
                </a:solidFill>
              </a:rPr>
              <a:t>kafka-configs.sh</a:t>
            </a:r>
            <a:r>
              <a:rPr lang="pl-PL" i="1" dirty="0">
                <a:solidFill>
                  <a:schemeClr val="accent2">
                    <a:lumMod val="75000"/>
                  </a:schemeClr>
                </a:solidFill>
              </a:rPr>
              <a:t> --</a:t>
            </a:r>
            <a:r>
              <a:rPr lang="pl-PL" i="1" dirty="0" err="1">
                <a:solidFill>
                  <a:schemeClr val="accent2">
                    <a:lumMod val="75000"/>
                  </a:schemeClr>
                </a:solidFill>
              </a:rPr>
              <a:t>zookeeper</a:t>
            </a:r>
            <a:r>
              <a:rPr lang="pl-PL" i="1" dirty="0">
                <a:solidFill>
                  <a:schemeClr val="accent2">
                    <a:lumMod val="75000"/>
                  </a:schemeClr>
                </a:solidFill>
              </a:rPr>
              <a:t> localhost:2181 --</a:t>
            </a:r>
            <a:r>
              <a:rPr lang="pl-PL" i="1" dirty="0" err="1">
                <a:solidFill>
                  <a:schemeClr val="accent2">
                    <a:lumMod val="75000"/>
                  </a:schemeClr>
                </a:solidFill>
              </a:rPr>
              <a:t>entity-type</a:t>
            </a:r>
            <a:r>
              <a:rPr lang="pl-PL" i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pl-PL" i="1" dirty="0" err="1">
                <a:solidFill>
                  <a:schemeClr val="accent2">
                    <a:lumMod val="75000"/>
                  </a:schemeClr>
                </a:solidFill>
              </a:rPr>
              <a:t>topics</a:t>
            </a:r>
            <a:r>
              <a:rPr lang="pl-PL" i="1" dirty="0">
                <a:solidFill>
                  <a:schemeClr val="accent2">
                    <a:lumMod val="75000"/>
                  </a:schemeClr>
                </a:solidFill>
              </a:rPr>
              <a:t> --</a:t>
            </a:r>
            <a:r>
              <a:rPr lang="pl-PL" i="1" dirty="0" err="1">
                <a:solidFill>
                  <a:schemeClr val="accent2">
                    <a:lumMod val="75000"/>
                  </a:schemeClr>
                </a:solidFill>
              </a:rPr>
              <a:t>entity-name</a:t>
            </a:r>
            <a:r>
              <a:rPr lang="pl-PL" i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pl-PL" i="1" dirty="0" err="1">
                <a:solidFill>
                  <a:schemeClr val="accent2">
                    <a:lumMod val="75000"/>
                  </a:schemeClr>
                </a:solidFill>
              </a:rPr>
              <a:t>kafka-topic</a:t>
            </a:r>
            <a:r>
              <a:rPr lang="pl-PL" i="1" dirty="0">
                <a:solidFill>
                  <a:schemeClr val="accent2">
                    <a:lumMod val="75000"/>
                  </a:schemeClr>
                </a:solidFill>
              </a:rPr>
              <a:t> --alter --</a:t>
            </a:r>
            <a:r>
              <a:rPr lang="pl-PL" i="1" dirty="0" err="1">
                <a:solidFill>
                  <a:schemeClr val="accent2">
                    <a:lumMod val="75000"/>
                  </a:schemeClr>
                </a:solidFill>
              </a:rPr>
              <a:t>add-config</a:t>
            </a:r>
            <a:r>
              <a:rPr lang="pl-PL" i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pl-PL" i="1" dirty="0" err="1">
                <a:solidFill>
                  <a:schemeClr val="accent2">
                    <a:lumMod val="75000"/>
                  </a:schemeClr>
                </a:solidFill>
              </a:rPr>
              <a:t>max.message.bytes</a:t>
            </a:r>
            <a:r>
              <a:rPr lang="pl-PL" i="1" dirty="0">
                <a:solidFill>
                  <a:schemeClr val="accent2">
                    <a:lumMod val="75000"/>
                  </a:schemeClr>
                </a:solidFill>
              </a:rPr>
              <a:t>=128000</a:t>
            </a:r>
            <a:endParaRPr lang="pl-PL" dirty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pl-PL" dirty="0">
                <a:solidFill>
                  <a:schemeClr val="bg1"/>
                </a:solidFill>
              </a:rPr>
              <a:t>Or with </a:t>
            </a:r>
            <a:r>
              <a:rPr lang="pl-PL" dirty="0" err="1">
                <a:solidFill>
                  <a:schemeClr val="bg1"/>
                </a:solidFill>
              </a:rPr>
              <a:t>Strimzi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help</a:t>
            </a:r>
            <a:endParaRPr lang="pl-PL" dirty="0">
              <a:solidFill>
                <a:schemeClr val="bg1"/>
              </a:solidFill>
            </a:endParaRPr>
          </a:p>
          <a:p>
            <a:pPr lvl="1"/>
            <a:endParaRPr lang="pl-PL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9D1325-56BC-E344-9403-BA403F552B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0" y="3849059"/>
            <a:ext cx="3647622" cy="2860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714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E20EB187-900F-4AF5-813B-101456D9F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63492C7-9995-5E44-A76B-8E30F04E33C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615" y="0"/>
            <a:ext cx="12190770" cy="6858000"/>
          </a:xfrm>
          <a:prstGeom prst="rect">
            <a:avLst/>
          </a:prstGeom>
        </p:spPr>
      </p:pic>
      <p:sp>
        <p:nvSpPr>
          <p:cNvPr id="7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7349" y="1200152"/>
            <a:ext cx="6897171" cy="445769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8000" dirty="0">
                <a:solidFill>
                  <a:srgbClr val="FFFFFF"/>
                </a:solidFill>
              </a:rPr>
              <a:t>Exercise 4</a:t>
            </a:r>
            <a:br>
              <a:rPr lang="en-US" sz="8000" dirty="0">
                <a:solidFill>
                  <a:srgbClr val="FFFFFF"/>
                </a:solidFill>
              </a:rPr>
            </a:br>
            <a:r>
              <a:rPr lang="en-US" sz="8000" dirty="0">
                <a:solidFill>
                  <a:srgbClr val="FFFFFF"/>
                </a:solidFill>
              </a:rPr>
              <a:t>Topic Configuration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24D17C8-E9C2-48A4-AA36-D7048A6CCC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286000"/>
            <a:ext cx="0" cy="22860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02864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>
            <a:extLst>
              <a:ext uri="{FF2B5EF4-FFF2-40B4-BE49-F238E27FC236}">
                <a16:creationId xmlns:a16="http://schemas.microsoft.com/office/drawing/2014/main" id="{E20EB187-900F-4AF5-813B-101456D9F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1EB68F-F389-D549-96B8-DE7E1A44510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3634" b="12836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7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7349" y="1200152"/>
            <a:ext cx="6897171" cy="445769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8000" dirty="0">
                <a:solidFill>
                  <a:srgbClr val="FFFFFF"/>
                </a:solidFill>
              </a:rPr>
              <a:t>Kafka for HA</a:t>
            </a: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624D17C8-E9C2-48A4-AA36-D7048A6CCC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286000"/>
            <a:ext cx="0" cy="22860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06235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l-PL" dirty="0" err="1">
                <a:solidFill>
                  <a:schemeClr val="bg1"/>
                </a:solidFill>
              </a:rPr>
              <a:t>What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are</a:t>
            </a:r>
            <a:r>
              <a:rPr lang="pl-PL" dirty="0">
                <a:solidFill>
                  <a:schemeClr val="bg1"/>
                </a:solidFill>
              </a:rPr>
              <a:t> the </a:t>
            </a:r>
            <a:r>
              <a:rPr lang="pl-PL" dirty="0" err="1">
                <a:solidFill>
                  <a:schemeClr val="bg1"/>
                </a:solidFill>
              </a:rPr>
              <a:t>problems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which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Strimzi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solves</a:t>
            </a:r>
            <a:endParaRPr lang="pl-PL" dirty="0">
              <a:solidFill>
                <a:schemeClr val="bg1"/>
              </a:solidFill>
            </a:endParaRPr>
          </a:p>
          <a:p>
            <a:r>
              <a:rPr lang="pl-PL" dirty="0">
                <a:solidFill>
                  <a:schemeClr val="bg1"/>
                </a:solidFill>
              </a:rPr>
              <a:t>Definition</a:t>
            </a:r>
          </a:p>
          <a:p>
            <a:r>
              <a:rPr lang="pl-PL" dirty="0" err="1">
                <a:solidFill>
                  <a:schemeClr val="bg1"/>
                </a:solidFill>
              </a:rPr>
              <a:t>Concept</a:t>
            </a:r>
            <a:endParaRPr lang="pl-PL" dirty="0">
              <a:solidFill>
                <a:schemeClr val="bg1"/>
              </a:solidFill>
            </a:endParaRPr>
          </a:p>
          <a:p>
            <a:r>
              <a:rPr lang="pl-PL" dirty="0" err="1">
                <a:solidFill>
                  <a:schemeClr val="bg1"/>
                </a:solidFill>
              </a:rPr>
              <a:t>Examples</a:t>
            </a:r>
            <a:endParaRPr lang="pl-PL" dirty="0">
              <a:solidFill>
                <a:schemeClr val="bg1"/>
              </a:solidFill>
            </a:endParaRPr>
          </a:p>
          <a:p>
            <a:endParaRPr lang="pl-PL" dirty="0">
              <a:solidFill>
                <a:schemeClr val="bg1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solidFill>
                  <a:schemeClr val="bg1"/>
                </a:solidFill>
              </a:rPr>
              <a:t>Strimzi</a:t>
            </a:r>
            <a:endParaRPr lang="pl-P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1371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8323"/>
            <a:ext cx="10515600" cy="1240853"/>
          </a:xfrm>
        </p:spPr>
        <p:txBody>
          <a:bodyPr>
            <a:normAutofit fontScale="90000"/>
          </a:bodyPr>
          <a:lstStyle/>
          <a:p>
            <a:r>
              <a:rPr lang="pl-PL" dirty="0">
                <a:solidFill>
                  <a:schemeClr val="bg1"/>
                </a:solidFill>
              </a:rPr>
              <a:t>Kafka </a:t>
            </a:r>
            <a:r>
              <a:rPr lang="pl-PL" dirty="0" err="1">
                <a:solidFill>
                  <a:schemeClr val="bg1"/>
                </a:solidFill>
              </a:rPr>
              <a:t>Configuration</a:t>
            </a:r>
            <a:r>
              <a:rPr lang="pl-PL" dirty="0">
                <a:solidFill>
                  <a:schemeClr val="bg1"/>
                </a:solidFill>
              </a:rPr>
              <a:t> for High </a:t>
            </a:r>
            <a:r>
              <a:rPr lang="pl-PL" dirty="0" err="1">
                <a:solidFill>
                  <a:schemeClr val="bg1"/>
                </a:solidFill>
              </a:rPr>
              <a:t>Availability</a:t>
            </a:r>
            <a:r>
              <a:rPr lang="pl-PL" dirty="0">
                <a:solidFill>
                  <a:schemeClr val="bg1"/>
                </a:solidFill>
              </a:rPr>
              <a:t> and </a:t>
            </a:r>
            <a:r>
              <a:rPr lang="pl-PL" dirty="0" err="1">
                <a:solidFill>
                  <a:schemeClr val="bg1"/>
                </a:solidFill>
              </a:rPr>
              <a:t>Consistency</a:t>
            </a:r>
            <a:endParaRPr lang="pl-PL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327AC9-3914-EB44-A001-95311A37C4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l-PL" dirty="0">
                <a:solidFill>
                  <a:schemeClr val="bg1"/>
                </a:solidFill>
              </a:rPr>
              <a:t>Replication Factor</a:t>
            </a:r>
          </a:p>
          <a:p>
            <a:r>
              <a:rPr lang="pl-PL" dirty="0" err="1">
                <a:solidFill>
                  <a:schemeClr val="bg1"/>
                </a:solidFill>
              </a:rPr>
              <a:t>Acknowledgements</a:t>
            </a:r>
            <a:endParaRPr lang="pl-PL" dirty="0">
              <a:solidFill>
                <a:schemeClr val="bg1"/>
              </a:solidFill>
            </a:endParaRPr>
          </a:p>
          <a:p>
            <a:r>
              <a:rPr lang="pl-PL" dirty="0" err="1">
                <a:solidFill>
                  <a:schemeClr val="bg1"/>
                </a:solidFill>
              </a:rPr>
              <a:t>Retries</a:t>
            </a:r>
            <a:endParaRPr lang="pl-PL" dirty="0">
              <a:solidFill>
                <a:schemeClr val="bg1"/>
              </a:solidFill>
            </a:endParaRPr>
          </a:p>
          <a:p>
            <a:r>
              <a:rPr lang="pl-PL" dirty="0">
                <a:solidFill>
                  <a:schemeClr val="bg1"/>
                </a:solidFill>
              </a:rPr>
              <a:t>Minimum In-sync Replicas</a:t>
            </a:r>
          </a:p>
          <a:p>
            <a:r>
              <a:rPr lang="pl-PL" dirty="0">
                <a:solidFill>
                  <a:schemeClr val="bg1"/>
                </a:solidFill>
              </a:rPr>
              <a:t>Kafka </a:t>
            </a:r>
            <a:r>
              <a:rPr lang="pl-PL" dirty="0" err="1">
                <a:solidFill>
                  <a:schemeClr val="bg1"/>
                </a:solidFill>
              </a:rPr>
              <a:t>MirrorMaker</a:t>
            </a:r>
            <a:br>
              <a:rPr lang="pl-PL" dirty="0">
                <a:solidFill>
                  <a:schemeClr val="bg1"/>
                </a:solidFill>
              </a:rPr>
            </a:br>
            <a:endParaRPr lang="pl-PL" dirty="0">
              <a:solidFill>
                <a:schemeClr val="bg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771215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8323"/>
            <a:ext cx="10515600" cy="1240853"/>
          </a:xfrm>
        </p:spPr>
        <p:txBody>
          <a:bodyPr>
            <a:normAutofit/>
          </a:bodyPr>
          <a:lstStyle/>
          <a:p>
            <a:r>
              <a:rPr lang="pl-PL" dirty="0">
                <a:solidFill>
                  <a:schemeClr val="bg1"/>
                </a:solidFill>
              </a:rPr>
              <a:t>Replication </a:t>
            </a:r>
            <a:r>
              <a:rPr lang="pl-PL" dirty="0" err="1">
                <a:solidFill>
                  <a:schemeClr val="bg1"/>
                </a:solidFill>
              </a:rPr>
              <a:t>Factor</a:t>
            </a:r>
            <a:endParaRPr lang="pl-PL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327AC9-3914-EB44-A001-95311A37C4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l-PL" dirty="0">
                <a:solidFill>
                  <a:schemeClr val="bg1"/>
                </a:solidFill>
              </a:rPr>
              <a:t>The </a:t>
            </a:r>
            <a:r>
              <a:rPr lang="pl-PL" dirty="0" err="1">
                <a:solidFill>
                  <a:schemeClr val="bg1"/>
                </a:solidFill>
              </a:rPr>
              <a:t>default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replication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factor</a:t>
            </a:r>
            <a:r>
              <a:rPr lang="pl-PL" dirty="0">
                <a:solidFill>
                  <a:schemeClr val="bg1"/>
                </a:solidFill>
              </a:rPr>
              <a:t> for </a:t>
            </a:r>
            <a:r>
              <a:rPr lang="pl-PL" dirty="0" err="1">
                <a:solidFill>
                  <a:schemeClr val="bg1"/>
                </a:solidFill>
              </a:rPr>
              <a:t>new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topics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is</a:t>
            </a:r>
            <a:r>
              <a:rPr lang="pl-PL" dirty="0">
                <a:solidFill>
                  <a:schemeClr val="bg1"/>
                </a:solidFill>
              </a:rPr>
              <a:t> one. For high </a:t>
            </a:r>
            <a:r>
              <a:rPr lang="pl-PL" dirty="0" err="1">
                <a:solidFill>
                  <a:schemeClr val="bg1"/>
                </a:solidFill>
              </a:rPr>
              <a:t>availability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production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systems</a:t>
            </a:r>
            <a:r>
              <a:rPr lang="pl-PL" dirty="0">
                <a:solidFill>
                  <a:schemeClr val="bg1"/>
                </a:solidFill>
              </a:rPr>
              <a:t>, </a:t>
            </a:r>
            <a:r>
              <a:rPr lang="pl-PL" dirty="0" err="1">
                <a:solidFill>
                  <a:schemeClr val="bg1"/>
                </a:solidFill>
              </a:rPr>
              <a:t>recommendation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is</a:t>
            </a:r>
            <a:r>
              <a:rPr lang="pl-PL" dirty="0">
                <a:solidFill>
                  <a:schemeClr val="bg1"/>
                </a:solidFill>
              </a:rPr>
              <a:t> to set the </a:t>
            </a:r>
            <a:r>
              <a:rPr lang="pl-PL" dirty="0" err="1">
                <a:solidFill>
                  <a:schemeClr val="bg1"/>
                </a:solidFill>
              </a:rPr>
              <a:t>replication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factor</a:t>
            </a:r>
            <a:r>
              <a:rPr lang="pl-PL" dirty="0">
                <a:solidFill>
                  <a:schemeClr val="bg1"/>
                </a:solidFill>
              </a:rPr>
              <a:t> to </a:t>
            </a:r>
            <a:r>
              <a:rPr lang="pl-PL" dirty="0" err="1">
                <a:solidFill>
                  <a:schemeClr val="bg1"/>
                </a:solidFill>
              </a:rPr>
              <a:t>at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least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three</a:t>
            </a:r>
            <a:r>
              <a:rPr lang="pl-PL" dirty="0">
                <a:solidFill>
                  <a:schemeClr val="bg1"/>
                </a:solidFill>
              </a:rPr>
              <a:t>. </a:t>
            </a:r>
            <a:r>
              <a:rPr lang="pl-PL" dirty="0" err="1">
                <a:solidFill>
                  <a:schemeClr val="bg1"/>
                </a:solidFill>
              </a:rPr>
              <a:t>This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requires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at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least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three</a:t>
            </a:r>
            <a:r>
              <a:rPr lang="pl-PL" dirty="0">
                <a:solidFill>
                  <a:schemeClr val="bg1"/>
                </a:solidFill>
              </a:rPr>
              <a:t> Kafka </a:t>
            </a:r>
            <a:r>
              <a:rPr lang="pl-PL" dirty="0" err="1">
                <a:solidFill>
                  <a:schemeClr val="bg1"/>
                </a:solidFill>
              </a:rPr>
              <a:t>brokers</a:t>
            </a:r>
            <a:r>
              <a:rPr lang="pl-PL" dirty="0">
                <a:solidFill>
                  <a:schemeClr val="bg1"/>
                </a:solidFill>
              </a:rPr>
              <a:t>.</a:t>
            </a:r>
            <a:br>
              <a:rPr lang="pl-PL" dirty="0">
                <a:solidFill>
                  <a:schemeClr val="bg1"/>
                </a:solidFill>
              </a:rPr>
            </a:br>
            <a:endParaRPr lang="pl-PL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pl-PL" dirty="0">
              <a:solidFill>
                <a:schemeClr val="bg1"/>
              </a:solidFill>
              <a:effectLst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2F7293-E4BF-FC4F-B92A-6E7523596375}"/>
              </a:ext>
            </a:extLst>
          </p:cNvPr>
          <p:cNvSpPr txBox="1"/>
          <p:nvPr/>
        </p:nvSpPr>
        <p:spPr>
          <a:xfrm>
            <a:off x="838200" y="3585795"/>
            <a:ext cx="10515600" cy="1569660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sz="2400" dirty="0" err="1">
                <a:solidFill>
                  <a:schemeClr val="accent1"/>
                </a:solidFill>
              </a:rPr>
              <a:t>replication.factor</a:t>
            </a:r>
            <a:r>
              <a:rPr lang="pl-PL" sz="2400" dirty="0">
                <a:solidFill>
                  <a:schemeClr val="accent1"/>
                </a:solidFill>
              </a:rPr>
              <a:t>: 3</a:t>
            </a:r>
          </a:p>
          <a:p>
            <a:r>
              <a:rPr lang="pl-PL" sz="2400" dirty="0" err="1">
                <a:solidFill>
                  <a:schemeClr val="accent1"/>
                </a:solidFill>
              </a:rPr>
              <a:t>default.replication.factor</a:t>
            </a:r>
            <a:r>
              <a:rPr lang="pl-PL" sz="2400" dirty="0">
                <a:solidFill>
                  <a:schemeClr val="accent1"/>
                </a:solidFill>
              </a:rPr>
              <a:t>: 3</a:t>
            </a:r>
          </a:p>
          <a:p>
            <a:r>
              <a:rPr lang="pl-PL" sz="2400" dirty="0" err="1">
                <a:solidFill>
                  <a:schemeClr val="accent1"/>
                </a:solidFill>
              </a:rPr>
              <a:t>offsets.topic.replication.factor</a:t>
            </a:r>
            <a:r>
              <a:rPr lang="pl-PL" sz="2400" dirty="0">
                <a:solidFill>
                  <a:schemeClr val="accent1"/>
                </a:solidFill>
              </a:rPr>
              <a:t>: 3</a:t>
            </a:r>
          </a:p>
          <a:p>
            <a:endParaRPr lang="pl-PL" sz="24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82651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8323"/>
            <a:ext cx="10515600" cy="1240853"/>
          </a:xfrm>
        </p:spPr>
        <p:txBody>
          <a:bodyPr>
            <a:normAutofit/>
          </a:bodyPr>
          <a:lstStyle/>
          <a:p>
            <a:r>
              <a:rPr lang="pl-PL" dirty="0" err="1">
                <a:solidFill>
                  <a:schemeClr val="bg1"/>
                </a:solidFill>
              </a:rPr>
              <a:t>Acknowledgements</a:t>
            </a:r>
            <a:endParaRPr lang="pl-PL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327AC9-3914-EB44-A001-95311A37C4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pl-PL" dirty="0" err="1">
                <a:solidFill>
                  <a:schemeClr val="bg1"/>
                </a:solidFill>
              </a:rPr>
              <a:t>When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writing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or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configuring</a:t>
            </a:r>
            <a:r>
              <a:rPr lang="pl-PL" dirty="0">
                <a:solidFill>
                  <a:schemeClr val="bg1"/>
                </a:solidFill>
              </a:rPr>
              <a:t> a Kafka </a:t>
            </a:r>
            <a:r>
              <a:rPr lang="pl-PL" dirty="0" err="1">
                <a:solidFill>
                  <a:schemeClr val="bg1"/>
                </a:solidFill>
              </a:rPr>
              <a:t>producer</a:t>
            </a:r>
            <a:r>
              <a:rPr lang="pl-PL" dirty="0">
                <a:solidFill>
                  <a:schemeClr val="bg1"/>
                </a:solidFill>
              </a:rPr>
              <a:t>, </a:t>
            </a:r>
            <a:r>
              <a:rPr lang="pl-PL" dirty="0" err="1">
                <a:solidFill>
                  <a:schemeClr val="bg1"/>
                </a:solidFill>
              </a:rPr>
              <a:t>you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can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choose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how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many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replicas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commit</a:t>
            </a:r>
            <a:r>
              <a:rPr lang="pl-PL" dirty="0">
                <a:solidFill>
                  <a:schemeClr val="bg1"/>
                </a:solidFill>
              </a:rPr>
              <a:t> a </a:t>
            </a:r>
            <a:r>
              <a:rPr lang="pl-PL" dirty="0" err="1">
                <a:solidFill>
                  <a:schemeClr val="bg1"/>
                </a:solidFill>
              </a:rPr>
              <a:t>new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message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before</a:t>
            </a:r>
            <a:r>
              <a:rPr lang="pl-PL" dirty="0">
                <a:solidFill>
                  <a:schemeClr val="bg1"/>
                </a:solidFill>
              </a:rPr>
              <a:t> the </a:t>
            </a:r>
            <a:r>
              <a:rPr lang="pl-PL" dirty="0" err="1">
                <a:solidFill>
                  <a:schemeClr val="bg1"/>
                </a:solidFill>
              </a:rPr>
              <a:t>message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is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acknowledged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using</a:t>
            </a:r>
            <a:r>
              <a:rPr lang="pl-PL" dirty="0">
                <a:solidFill>
                  <a:schemeClr val="bg1"/>
                </a:solidFill>
              </a:rPr>
              <a:t> the </a:t>
            </a:r>
            <a:r>
              <a:rPr lang="pl-PL" dirty="0" err="1">
                <a:solidFill>
                  <a:schemeClr val="accent2"/>
                </a:solidFill>
              </a:rPr>
              <a:t>acks</a:t>
            </a:r>
            <a:r>
              <a:rPr lang="pl-PL" dirty="0">
                <a:solidFill>
                  <a:schemeClr val="bg1"/>
                </a:solidFill>
              </a:rPr>
              <a:t> </a:t>
            </a:r>
            <a:r>
              <a:rPr lang="pl-PL" dirty="0" err="1">
                <a:solidFill>
                  <a:schemeClr val="bg1"/>
                </a:solidFill>
              </a:rPr>
              <a:t>property</a:t>
            </a:r>
            <a:r>
              <a:rPr lang="pl-PL" dirty="0">
                <a:solidFill>
                  <a:schemeClr val="bg1"/>
                </a:solidFill>
              </a:rPr>
              <a:t>.</a:t>
            </a:r>
          </a:p>
          <a:p>
            <a:pPr marL="0" indent="0">
              <a:buNone/>
            </a:pPr>
            <a:endParaRPr lang="pl-PL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pl-PL" dirty="0" err="1">
                <a:solidFill>
                  <a:schemeClr val="bg1"/>
                </a:solidFill>
              </a:rPr>
              <a:t>Values</a:t>
            </a:r>
            <a:r>
              <a:rPr lang="pl-PL" dirty="0">
                <a:solidFill>
                  <a:schemeClr val="bg1"/>
                </a:solidFill>
              </a:rPr>
              <a:t>:</a:t>
            </a:r>
          </a:p>
          <a:p>
            <a:r>
              <a:rPr lang="pl-PL" dirty="0">
                <a:solidFill>
                  <a:schemeClr val="bg1"/>
                </a:solidFill>
              </a:rPr>
              <a:t>Set </a:t>
            </a:r>
            <a:r>
              <a:rPr lang="pl-PL" dirty="0" err="1">
                <a:solidFill>
                  <a:schemeClr val="bg1"/>
                </a:solidFill>
              </a:rPr>
              <a:t>acks</a:t>
            </a:r>
            <a:r>
              <a:rPr lang="pl-PL" dirty="0">
                <a:solidFill>
                  <a:schemeClr val="bg1"/>
                </a:solidFill>
              </a:rPr>
              <a:t> to 0 (</a:t>
            </a:r>
            <a:r>
              <a:rPr lang="pl-PL" dirty="0" err="1">
                <a:solidFill>
                  <a:schemeClr val="bg1"/>
                </a:solidFill>
              </a:rPr>
              <a:t>immediately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acknowledge</a:t>
            </a:r>
            <a:r>
              <a:rPr lang="pl-PL" dirty="0">
                <a:solidFill>
                  <a:schemeClr val="bg1"/>
                </a:solidFill>
              </a:rPr>
              <a:t> the </a:t>
            </a:r>
            <a:r>
              <a:rPr lang="pl-PL" dirty="0" err="1">
                <a:solidFill>
                  <a:schemeClr val="bg1"/>
                </a:solidFill>
              </a:rPr>
              <a:t>message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without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waiting</a:t>
            </a:r>
            <a:r>
              <a:rPr lang="pl-PL" dirty="0">
                <a:solidFill>
                  <a:schemeClr val="bg1"/>
                </a:solidFill>
              </a:rPr>
              <a:t> for </a:t>
            </a:r>
            <a:r>
              <a:rPr lang="pl-PL" dirty="0" err="1">
                <a:solidFill>
                  <a:schemeClr val="bg1"/>
                </a:solidFill>
              </a:rPr>
              <a:t>any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brokers</a:t>
            </a:r>
            <a:r>
              <a:rPr lang="pl-PL" dirty="0">
                <a:solidFill>
                  <a:schemeClr val="bg1"/>
                </a:solidFill>
              </a:rPr>
              <a:t> to </a:t>
            </a:r>
            <a:r>
              <a:rPr lang="pl-PL" dirty="0" err="1">
                <a:solidFill>
                  <a:schemeClr val="bg1"/>
                </a:solidFill>
              </a:rPr>
              <a:t>commit</a:t>
            </a:r>
            <a:r>
              <a:rPr lang="pl-PL" dirty="0">
                <a:solidFill>
                  <a:schemeClr val="bg1"/>
                </a:solidFill>
              </a:rPr>
              <a:t>)</a:t>
            </a:r>
          </a:p>
          <a:p>
            <a:r>
              <a:rPr lang="pl-PL" dirty="0">
                <a:solidFill>
                  <a:schemeClr val="bg1"/>
                </a:solidFill>
              </a:rPr>
              <a:t>1 (</a:t>
            </a:r>
            <a:r>
              <a:rPr lang="pl-PL" dirty="0" err="1">
                <a:solidFill>
                  <a:schemeClr val="bg1"/>
                </a:solidFill>
              </a:rPr>
              <a:t>acknowledge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after</a:t>
            </a:r>
            <a:r>
              <a:rPr lang="pl-PL" dirty="0">
                <a:solidFill>
                  <a:schemeClr val="bg1"/>
                </a:solidFill>
              </a:rPr>
              <a:t> the leader </a:t>
            </a:r>
            <a:r>
              <a:rPr lang="pl-PL" dirty="0" err="1">
                <a:solidFill>
                  <a:schemeClr val="bg1"/>
                </a:solidFill>
              </a:rPr>
              <a:t>commits</a:t>
            </a:r>
            <a:r>
              <a:rPr lang="pl-PL" dirty="0">
                <a:solidFill>
                  <a:schemeClr val="bg1"/>
                </a:solidFill>
              </a:rPr>
              <a:t> the </a:t>
            </a:r>
            <a:r>
              <a:rPr lang="pl-PL" dirty="0" err="1">
                <a:solidFill>
                  <a:schemeClr val="bg1"/>
                </a:solidFill>
              </a:rPr>
              <a:t>message</a:t>
            </a:r>
            <a:r>
              <a:rPr lang="pl-PL" dirty="0">
                <a:solidFill>
                  <a:schemeClr val="bg1"/>
                </a:solidFill>
              </a:rPr>
              <a:t>), </a:t>
            </a:r>
          </a:p>
          <a:p>
            <a:r>
              <a:rPr lang="pl-PL" dirty="0" err="1">
                <a:solidFill>
                  <a:schemeClr val="bg1"/>
                </a:solidFill>
              </a:rPr>
              <a:t>all</a:t>
            </a:r>
            <a:r>
              <a:rPr lang="pl-PL" dirty="0">
                <a:solidFill>
                  <a:schemeClr val="bg1"/>
                </a:solidFill>
              </a:rPr>
              <a:t> (</a:t>
            </a:r>
            <a:r>
              <a:rPr lang="pl-PL" dirty="0" err="1">
                <a:solidFill>
                  <a:schemeClr val="bg1"/>
                </a:solidFill>
              </a:rPr>
              <a:t>acknowledge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after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all</a:t>
            </a:r>
            <a:r>
              <a:rPr lang="pl-PL" dirty="0">
                <a:solidFill>
                  <a:schemeClr val="bg1"/>
                </a:solidFill>
              </a:rPr>
              <a:t> in-</a:t>
            </a:r>
            <a:r>
              <a:rPr lang="pl-PL" dirty="0" err="1">
                <a:solidFill>
                  <a:schemeClr val="bg1"/>
                </a:solidFill>
              </a:rPr>
              <a:t>sync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replicas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are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committed</a:t>
            </a:r>
            <a:r>
              <a:rPr lang="pl-PL" dirty="0">
                <a:solidFill>
                  <a:schemeClr val="bg1"/>
                </a:solidFill>
              </a:rPr>
              <a:t>) </a:t>
            </a:r>
            <a:r>
              <a:rPr lang="pl-PL" dirty="0" err="1">
                <a:solidFill>
                  <a:schemeClr val="bg1"/>
                </a:solidFill>
              </a:rPr>
              <a:t>according</a:t>
            </a:r>
            <a:r>
              <a:rPr lang="pl-PL" dirty="0">
                <a:solidFill>
                  <a:schemeClr val="bg1"/>
                </a:solidFill>
              </a:rPr>
              <a:t> to </a:t>
            </a:r>
            <a:r>
              <a:rPr lang="pl-PL" dirty="0" err="1">
                <a:solidFill>
                  <a:schemeClr val="bg1"/>
                </a:solidFill>
              </a:rPr>
              <a:t>your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requirements</a:t>
            </a:r>
            <a:r>
              <a:rPr lang="pl-PL" dirty="0">
                <a:solidFill>
                  <a:schemeClr val="bg1"/>
                </a:solidFill>
              </a:rPr>
              <a:t>. </a:t>
            </a:r>
            <a:r>
              <a:rPr lang="pl-PL" dirty="0" err="1">
                <a:solidFill>
                  <a:schemeClr val="bg1"/>
                </a:solidFill>
              </a:rPr>
              <a:t>Setting</a:t>
            </a:r>
            <a:r>
              <a:rPr lang="pl-PL" dirty="0">
                <a:solidFill>
                  <a:schemeClr val="bg1"/>
                </a:solidFill>
              </a:rPr>
              <a:t> </a:t>
            </a:r>
            <a:r>
              <a:rPr lang="pl-PL" dirty="0" err="1">
                <a:solidFill>
                  <a:schemeClr val="bg1"/>
                </a:solidFill>
              </a:rPr>
              <a:t>acks</a:t>
            </a:r>
            <a:r>
              <a:rPr lang="pl-PL" dirty="0">
                <a:solidFill>
                  <a:schemeClr val="bg1"/>
                </a:solidFill>
              </a:rPr>
              <a:t> to </a:t>
            </a:r>
            <a:r>
              <a:rPr lang="pl-PL" dirty="0" err="1">
                <a:solidFill>
                  <a:schemeClr val="bg1"/>
                </a:solidFill>
              </a:rPr>
              <a:t>all</a:t>
            </a:r>
            <a:r>
              <a:rPr lang="pl-PL" dirty="0">
                <a:solidFill>
                  <a:schemeClr val="bg1"/>
                </a:solidFill>
              </a:rPr>
              <a:t> </a:t>
            </a:r>
            <a:r>
              <a:rPr lang="pl-PL" dirty="0" err="1">
                <a:solidFill>
                  <a:schemeClr val="bg1"/>
                </a:solidFill>
              </a:rPr>
              <a:t>provides</a:t>
            </a:r>
            <a:r>
              <a:rPr lang="pl-PL" dirty="0">
                <a:solidFill>
                  <a:schemeClr val="bg1"/>
                </a:solidFill>
              </a:rPr>
              <a:t> the </a:t>
            </a:r>
            <a:r>
              <a:rPr lang="pl-PL" dirty="0" err="1">
                <a:solidFill>
                  <a:schemeClr val="bg1"/>
                </a:solidFill>
              </a:rPr>
              <a:t>highest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consistency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guarantee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at</a:t>
            </a:r>
            <a:r>
              <a:rPr lang="pl-PL" dirty="0">
                <a:solidFill>
                  <a:schemeClr val="bg1"/>
                </a:solidFill>
              </a:rPr>
              <a:t> the </a:t>
            </a:r>
            <a:r>
              <a:rPr lang="pl-PL" dirty="0" err="1">
                <a:solidFill>
                  <a:schemeClr val="bg1"/>
                </a:solidFill>
              </a:rPr>
              <a:t>expense</a:t>
            </a:r>
            <a:r>
              <a:rPr lang="pl-PL" dirty="0">
                <a:solidFill>
                  <a:schemeClr val="bg1"/>
                </a:solidFill>
              </a:rPr>
              <a:t> of </a:t>
            </a:r>
            <a:r>
              <a:rPr lang="pl-PL" dirty="0" err="1">
                <a:solidFill>
                  <a:schemeClr val="bg1"/>
                </a:solidFill>
              </a:rPr>
              <a:t>slower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writes</a:t>
            </a:r>
            <a:r>
              <a:rPr lang="pl-PL" dirty="0">
                <a:solidFill>
                  <a:schemeClr val="bg1"/>
                </a:solidFill>
              </a:rPr>
              <a:t> to the </a:t>
            </a:r>
            <a:r>
              <a:rPr lang="pl-PL" dirty="0" err="1">
                <a:solidFill>
                  <a:schemeClr val="bg1"/>
                </a:solidFill>
              </a:rPr>
              <a:t>cluster</a:t>
            </a:r>
            <a:r>
              <a:rPr lang="pl-PL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81341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8323"/>
            <a:ext cx="10515600" cy="1240853"/>
          </a:xfrm>
        </p:spPr>
        <p:txBody>
          <a:bodyPr>
            <a:normAutofit/>
          </a:bodyPr>
          <a:lstStyle/>
          <a:p>
            <a:r>
              <a:rPr lang="pl-PL" dirty="0" err="1">
                <a:solidFill>
                  <a:schemeClr val="bg1"/>
                </a:solidFill>
              </a:rPr>
              <a:t>Retries</a:t>
            </a:r>
            <a:endParaRPr lang="pl-PL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327AC9-3914-EB44-A001-95311A37C4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l-PL" dirty="0" err="1">
                <a:solidFill>
                  <a:schemeClr val="bg1"/>
                </a:solidFill>
              </a:rPr>
              <a:t>Configure</a:t>
            </a:r>
            <a:r>
              <a:rPr lang="pl-PL" dirty="0">
                <a:solidFill>
                  <a:schemeClr val="bg1"/>
                </a:solidFill>
              </a:rPr>
              <a:t> </a:t>
            </a:r>
            <a:r>
              <a:rPr lang="pl-PL" dirty="0" err="1">
                <a:solidFill>
                  <a:schemeClr val="bg1"/>
                </a:solidFill>
              </a:rPr>
              <a:t>retries</a:t>
            </a:r>
            <a:r>
              <a:rPr lang="pl-PL" dirty="0">
                <a:solidFill>
                  <a:schemeClr val="bg1"/>
                </a:solidFill>
              </a:rPr>
              <a:t> on </a:t>
            </a:r>
            <a:r>
              <a:rPr lang="pl-PL" dirty="0" err="1">
                <a:solidFill>
                  <a:schemeClr val="bg1"/>
                </a:solidFill>
              </a:rPr>
              <a:t>your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producers</a:t>
            </a:r>
            <a:r>
              <a:rPr lang="pl-PL" dirty="0">
                <a:solidFill>
                  <a:schemeClr val="bg1"/>
                </a:solidFill>
              </a:rPr>
              <a:t>. The </a:t>
            </a:r>
            <a:r>
              <a:rPr lang="pl-PL" dirty="0" err="1">
                <a:solidFill>
                  <a:schemeClr val="bg1"/>
                </a:solidFill>
              </a:rPr>
              <a:t>default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value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is</a:t>
            </a:r>
            <a:r>
              <a:rPr lang="pl-PL" dirty="0">
                <a:solidFill>
                  <a:schemeClr val="bg1"/>
                </a:solidFill>
              </a:rPr>
              <a:t> 3, </a:t>
            </a:r>
            <a:r>
              <a:rPr lang="pl-PL" dirty="0" err="1">
                <a:solidFill>
                  <a:schemeClr val="bg1"/>
                </a:solidFill>
              </a:rPr>
              <a:t>which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is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often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too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low</a:t>
            </a:r>
            <a:r>
              <a:rPr lang="pl-PL" dirty="0">
                <a:solidFill>
                  <a:schemeClr val="bg1"/>
                </a:solidFill>
              </a:rPr>
              <a:t>. </a:t>
            </a:r>
          </a:p>
          <a:p>
            <a:pPr marL="0" indent="0">
              <a:buNone/>
            </a:pPr>
            <a:r>
              <a:rPr lang="pl-PL" dirty="0">
                <a:solidFill>
                  <a:schemeClr val="bg1"/>
                </a:solidFill>
              </a:rPr>
              <a:t>The </a:t>
            </a:r>
            <a:r>
              <a:rPr lang="pl-PL" dirty="0" err="1">
                <a:solidFill>
                  <a:schemeClr val="bg1"/>
                </a:solidFill>
              </a:rPr>
              <a:t>right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value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will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depend</a:t>
            </a:r>
            <a:r>
              <a:rPr lang="pl-PL" dirty="0">
                <a:solidFill>
                  <a:schemeClr val="bg1"/>
                </a:solidFill>
              </a:rPr>
              <a:t> on </a:t>
            </a:r>
            <a:r>
              <a:rPr lang="pl-PL" dirty="0" err="1">
                <a:solidFill>
                  <a:schemeClr val="bg1"/>
                </a:solidFill>
              </a:rPr>
              <a:t>your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application</a:t>
            </a:r>
            <a:r>
              <a:rPr lang="pl-PL" dirty="0">
                <a:solidFill>
                  <a:schemeClr val="bg1"/>
                </a:solidFill>
              </a:rPr>
              <a:t>; for </a:t>
            </a:r>
            <a:r>
              <a:rPr lang="pl-PL" dirty="0" err="1">
                <a:solidFill>
                  <a:schemeClr val="bg1"/>
                </a:solidFill>
              </a:rPr>
              <a:t>applications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where</a:t>
            </a:r>
            <a:r>
              <a:rPr lang="pl-PL" dirty="0">
                <a:solidFill>
                  <a:schemeClr val="bg1"/>
                </a:solidFill>
              </a:rPr>
              <a:t> data-</a:t>
            </a:r>
            <a:r>
              <a:rPr lang="pl-PL" dirty="0" err="1">
                <a:solidFill>
                  <a:schemeClr val="bg1"/>
                </a:solidFill>
              </a:rPr>
              <a:t>loss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cannot</a:t>
            </a:r>
            <a:r>
              <a:rPr lang="pl-PL" dirty="0">
                <a:solidFill>
                  <a:schemeClr val="bg1"/>
                </a:solidFill>
              </a:rPr>
              <a:t> be </a:t>
            </a:r>
            <a:r>
              <a:rPr lang="pl-PL" dirty="0" err="1">
                <a:solidFill>
                  <a:schemeClr val="bg1"/>
                </a:solidFill>
              </a:rPr>
              <a:t>tolerated</a:t>
            </a:r>
            <a:r>
              <a:rPr lang="pl-PL" dirty="0">
                <a:solidFill>
                  <a:schemeClr val="bg1"/>
                </a:solidFill>
              </a:rPr>
              <a:t>, </a:t>
            </a:r>
            <a:r>
              <a:rPr lang="pl-PL" dirty="0" err="1">
                <a:solidFill>
                  <a:schemeClr val="bg1"/>
                </a:solidFill>
              </a:rPr>
              <a:t>consider</a:t>
            </a:r>
            <a:r>
              <a:rPr lang="pl-PL" dirty="0">
                <a:solidFill>
                  <a:schemeClr val="bg1"/>
                </a:solidFill>
              </a:rPr>
              <a:t> </a:t>
            </a:r>
            <a:r>
              <a:rPr lang="pl-PL" dirty="0" err="1">
                <a:solidFill>
                  <a:schemeClr val="bg1"/>
                </a:solidFill>
              </a:rPr>
              <a:t>Integer.MAX_VALUE</a:t>
            </a:r>
            <a:r>
              <a:rPr lang="pl-PL" dirty="0">
                <a:solidFill>
                  <a:schemeClr val="bg1"/>
                </a:solidFill>
              </a:rPr>
              <a:t> (</a:t>
            </a:r>
            <a:r>
              <a:rPr lang="pl-PL" dirty="0" err="1">
                <a:solidFill>
                  <a:schemeClr val="bg1"/>
                </a:solidFill>
              </a:rPr>
              <a:t>effectively</a:t>
            </a:r>
            <a:r>
              <a:rPr lang="pl-PL" dirty="0">
                <a:solidFill>
                  <a:schemeClr val="bg1"/>
                </a:solidFill>
              </a:rPr>
              <a:t>, </a:t>
            </a:r>
            <a:r>
              <a:rPr lang="pl-PL" dirty="0" err="1">
                <a:solidFill>
                  <a:schemeClr val="bg1"/>
                </a:solidFill>
              </a:rPr>
              <a:t>infinity</a:t>
            </a:r>
            <a:r>
              <a:rPr lang="pl-PL" dirty="0">
                <a:solidFill>
                  <a:schemeClr val="bg1"/>
                </a:solidFill>
              </a:rPr>
              <a:t>). </a:t>
            </a:r>
          </a:p>
        </p:txBody>
      </p:sp>
    </p:spTree>
    <p:extLst>
      <p:ext uri="{BB962C8B-B14F-4D97-AF65-F5344CB8AC3E}">
        <p14:creationId xmlns:p14="http://schemas.microsoft.com/office/powerpoint/2010/main" val="367005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8323"/>
            <a:ext cx="10515600" cy="1240853"/>
          </a:xfrm>
        </p:spPr>
        <p:txBody>
          <a:bodyPr>
            <a:normAutofit/>
          </a:bodyPr>
          <a:lstStyle/>
          <a:p>
            <a:r>
              <a:rPr lang="pl-PL" dirty="0">
                <a:solidFill>
                  <a:schemeClr val="bg1"/>
                </a:solidFill>
              </a:rPr>
              <a:t>Minimum In-</a:t>
            </a:r>
            <a:r>
              <a:rPr lang="pl-PL" dirty="0" err="1">
                <a:solidFill>
                  <a:schemeClr val="bg1"/>
                </a:solidFill>
              </a:rPr>
              <a:t>sync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Replicas</a:t>
            </a:r>
            <a:endParaRPr lang="pl-PL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327AC9-3914-EB44-A001-95311A37C4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l-PL" dirty="0" err="1">
                <a:solidFill>
                  <a:schemeClr val="bg1"/>
                </a:solidFill>
              </a:rPr>
              <a:t>You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can</a:t>
            </a:r>
            <a:r>
              <a:rPr lang="pl-PL" dirty="0">
                <a:solidFill>
                  <a:schemeClr val="bg1"/>
                </a:solidFill>
              </a:rPr>
              <a:t> set the minimum </a:t>
            </a:r>
            <a:r>
              <a:rPr lang="pl-PL" dirty="0" err="1">
                <a:solidFill>
                  <a:schemeClr val="bg1"/>
                </a:solidFill>
              </a:rPr>
              <a:t>number</a:t>
            </a:r>
            <a:r>
              <a:rPr lang="pl-PL" dirty="0">
                <a:solidFill>
                  <a:schemeClr val="bg1"/>
                </a:solidFill>
              </a:rPr>
              <a:t> of in-</a:t>
            </a:r>
            <a:r>
              <a:rPr lang="pl-PL" dirty="0" err="1">
                <a:solidFill>
                  <a:schemeClr val="bg1"/>
                </a:solidFill>
              </a:rPr>
              <a:t>sync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replicas</a:t>
            </a:r>
            <a:r>
              <a:rPr lang="pl-PL" dirty="0">
                <a:solidFill>
                  <a:schemeClr val="bg1"/>
                </a:solidFill>
              </a:rPr>
              <a:t> (</a:t>
            </a:r>
            <a:r>
              <a:rPr lang="pl-PL" dirty="0" err="1">
                <a:solidFill>
                  <a:schemeClr val="bg1"/>
                </a:solidFill>
              </a:rPr>
              <a:t>ISRs</a:t>
            </a:r>
            <a:r>
              <a:rPr lang="pl-PL" dirty="0">
                <a:solidFill>
                  <a:schemeClr val="bg1"/>
                </a:solidFill>
              </a:rPr>
              <a:t>) </a:t>
            </a:r>
            <a:r>
              <a:rPr lang="pl-PL" dirty="0" err="1">
                <a:solidFill>
                  <a:schemeClr val="bg1"/>
                </a:solidFill>
              </a:rPr>
              <a:t>that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must</a:t>
            </a:r>
            <a:r>
              <a:rPr lang="pl-PL" dirty="0">
                <a:solidFill>
                  <a:schemeClr val="bg1"/>
                </a:solidFill>
              </a:rPr>
              <a:t> be </a:t>
            </a:r>
            <a:r>
              <a:rPr lang="pl-PL" dirty="0" err="1">
                <a:solidFill>
                  <a:schemeClr val="bg1"/>
                </a:solidFill>
              </a:rPr>
              <a:t>available</a:t>
            </a:r>
            <a:r>
              <a:rPr lang="pl-PL" dirty="0">
                <a:solidFill>
                  <a:schemeClr val="bg1"/>
                </a:solidFill>
              </a:rPr>
              <a:t> for the </a:t>
            </a:r>
            <a:r>
              <a:rPr lang="pl-PL" dirty="0" err="1">
                <a:solidFill>
                  <a:schemeClr val="bg1"/>
                </a:solidFill>
              </a:rPr>
              <a:t>producer</a:t>
            </a:r>
            <a:r>
              <a:rPr lang="pl-PL" dirty="0">
                <a:solidFill>
                  <a:schemeClr val="bg1"/>
                </a:solidFill>
              </a:rPr>
              <a:t> to </a:t>
            </a:r>
            <a:r>
              <a:rPr lang="pl-PL" dirty="0" err="1">
                <a:solidFill>
                  <a:schemeClr val="bg1"/>
                </a:solidFill>
              </a:rPr>
              <a:t>successfully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send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messages</a:t>
            </a:r>
            <a:r>
              <a:rPr lang="pl-PL" dirty="0">
                <a:solidFill>
                  <a:schemeClr val="bg1"/>
                </a:solidFill>
              </a:rPr>
              <a:t> to a </a:t>
            </a:r>
            <a:r>
              <a:rPr lang="pl-PL" dirty="0" err="1">
                <a:solidFill>
                  <a:schemeClr val="bg1"/>
                </a:solidFill>
              </a:rPr>
              <a:t>partition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using</a:t>
            </a:r>
            <a:r>
              <a:rPr lang="pl-PL" dirty="0">
                <a:solidFill>
                  <a:schemeClr val="bg1"/>
                </a:solidFill>
              </a:rPr>
              <a:t> the </a:t>
            </a:r>
            <a:r>
              <a:rPr lang="pl-PL" dirty="0" err="1">
                <a:solidFill>
                  <a:schemeClr val="accent1"/>
                </a:solidFill>
              </a:rPr>
              <a:t>min.insync.replicas</a:t>
            </a:r>
            <a:r>
              <a:rPr lang="pl-PL" dirty="0">
                <a:solidFill>
                  <a:schemeClr val="bg1"/>
                </a:solidFill>
              </a:rPr>
              <a:t> </a:t>
            </a:r>
            <a:r>
              <a:rPr lang="pl-PL" dirty="0" err="1">
                <a:solidFill>
                  <a:schemeClr val="bg1"/>
                </a:solidFill>
              </a:rPr>
              <a:t>setting</a:t>
            </a:r>
            <a:r>
              <a:rPr lang="pl-PL" dirty="0">
                <a:solidFill>
                  <a:schemeClr val="bg1"/>
                </a:solidFill>
              </a:rPr>
              <a:t>. </a:t>
            </a:r>
            <a:r>
              <a:rPr lang="pl-PL" dirty="0" err="1">
                <a:solidFill>
                  <a:schemeClr val="bg1"/>
                </a:solidFill>
              </a:rPr>
              <a:t>If</a:t>
            </a:r>
            <a:r>
              <a:rPr lang="pl-PL" dirty="0">
                <a:solidFill>
                  <a:schemeClr val="bg1"/>
                </a:solidFill>
              </a:rPr>
              <a:t> </a:t>
            </a:r>
            <a:r>
              <a:rPr lang="pl-PL" dirty="0" err="1">
                <a:solidFill>
                  <a:schemeClr val="accent1"/>
                </a:solidFill>
              </a:rPr>
              <a:t>min.insync.replicas</a:t>
            </a:r>
            <a:r>
              <a:rPr lang="pl-PL" dirty="0">
                <a:solidFill>
                  <a:schemeClr val="bg1"/>
                </a:solidFill>
              </a:rPr>
              <a:t> </a:t>
            </a:r>
            <a:r>
              <a:rPr lang="pl-PL" dirty="0" err="1">
                <a:solidFill>
                  <a:schemeClr val="bg1"/>
                </a:solidFill>
              </a:rPr>
              <a:t>is</a:t>
            </a:r>
            <a:r>
              <a:rPr lang="pl-PL" dirty="0">
                <a:solidFill>
                  <a:schemeClr val="bg1"/>
                </a:solidFill>
              </a:rPr>
              <a:t> set to 2 and </a:t>
            </a:r>
            <a:r>
              <a:rPr lang="pl-PL" dirty="0" err="1">
                <a:solidFill>
                  <a:schemeClr val="bg1"/>
                </a:solidFill>
              </a:rPr>
              <a:t>acks</a:t>
            </a:r>
            <a:r>
              <a:rPr lang="pl-PL" dirty="0">
                <a:solidFill>
                  <a:schemeClr val="bg1"/>
                </a:solidFill>
              </a:rPr>
              <a:t> </a:t>
            </a:r>
            <a:r>
              <a:rPr lang="pl-PL" dirty="0" err="1">
                <a:solidFill>
                  <a:schemeClr val="bg1"/>
                </a:solidFill>
              </a:rPr>
              <a:t>is</a:t>
            </a:r>
            <a:r>
              <a:rPr lang="pl-PL" dirty="0">
                <a:solidFill>
                  <a:schemeClr val="bg1"/>
                </a:solidFill>
              </a:rPr>
              <a:t> set to </a:t>
            </a:r>
            <a:r>
              <a:rPr lang="pl-PL" dirty="0" err="1">
                <a:solidFill>
                  <a:schemeClr val="bg1"/>
                </a:solidFill>
              </a:rPr>
              <a:t>all</a:t>
            </a:r>
            <a:r>
              <a:rPr lang="pl-PL" dirty="0">
                <a:solidFill>
                  <a:schemeClr val="bg1"/>
                </a:solidFill>
              </a:rPr>
              <a:t>, </a:t>
            </a:r>
            <a:r>
              <a:rPr lang="pl-PL" dirty="0" err="1">
                <a:solidFill>
                  <a:schemeClr val="bg1"/>
                </a:solidFill>
              </a:rPr>
              <a:t>each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message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must</a:t>
            </a:r>
            <a:r>
              <a:rPr lang="pl-PL" dirty="0">
                <a:solidFill>
                  <a:schemeClr val="bg1"/>
                </a:solidFill>
              </a:rPr>
              <a:t> be </a:t>
            </a:r>
            <a:r>
              <a:rPr lang="pl-PL" dirty="0" err="1">
                <a:solidFill>
                  <a:schemeClr val="bg1"/>
                </a:solidFill>
              </a:rPr>
              <a:t>written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successfully</a:t>
            </a:r>
            <a:r>
              <a:rPr lang="pl-PL" dirty="0">
                <a:solidFill>
                  <a:schemeClr val="bg1"/>
                </a:solidFill>
              </a:rPr>
              <a:t> to </a:t>
            </a:r>
            <a:r>
              <a:rPr lang="pl-PL" dirty="0" err="1">
                <a:solidFill>
                  <a:schemeClr val="bg1"/>
                </a:solidFill>
              </a:rPr>
              <a:t>at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least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two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replicas</a:t>
            </a:r>
            <a:r>
              <a:rPr lang="pl-PL" dirty="0">
                <a:solidFill>
                  <a:schemeClr val="bg1"/>
                </a:solidFill>
              </a:rPr>
              <a:t>. </a:t>
            </a:r>
            <a:r>
              <a:rPr lang="pl-PL" dirty="0" err="1">
                <a:solidFill>
                  <a:schemeClr val="bg1"/>
                </a:solidFill>
              </a:rPr>
              <a:t>This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guarantees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that</a:t>
            </a:r>
            <a:r>
              <a:rPr lang="pl-PL" dirty="0">
                <a:solidFill>
                  <a:schemeClr val="bg1"/>
                </a:solidFill>
              </a:rPr>
              <a:t> the </a:t>
            </a:r>
            <a:r>
              <a:rPr lang="pl-PL" dirty="0" err="1">
                <a:solidFill>
                  <a:schemeClr val="bg1"/>
                </a:solidFill>
              </a:rPr>
              <a:t>message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is</a:t>
            </a:r>
            <a:r>
              <a:rPr lang="pl-PL" dirty="0">
                <a:solidFill>
                  <a:schemeClr val="bg1"/>
                </a:solidFill>
              </a:rPr>
              <a:t> not </a:t>
            </a:r>
            <a:r>
              <a:rPr lang="pl-PL" dirty="0" err="1">
                <a:solidFill>
                  <a:schemeClr val="bg1"/>
                </a:solidFill>
              </a:rPr>
              <a:t>lost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unless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both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hosts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crash</a:t>
            </a:r>
            <a:r>
              <a:rPr lang="pl-PL" dirty="0">
                <a:solidFill>
                  <a:schemeClr val="bg1"/>
                </a:solidFill>
              </a:rPr>
              <a:t>.</a:t>
            </a:r>
          </a:p>
          <a:p>
            <a:pPr marL="0" indent="0">
              <a:buNone/>
            </a:pPr>
            <a:endParaRPr lang="pl-PL" dirty="0">
              <a:solidFill>
                <a:schemeClr val="bg1"/>
              </a:solidFill>
              <a:effectLst/>
            </a:endParaRPr>
          </a:p>
          <a:p>
            <a:pPr marL="0" indent="0">
              <a:buNone/>
            </a:pPr>
            <a:r>
              <a:rPr lang="pl-PL" dirty="0">
                <a:solidFill>
                  <a:schemeClr val="bg1"/>
                </a:solidFill>
              </a:rPr>
              <a:t>It </a:t>
            </a:r>
            <a:r>
              <a:rPr lang="pl-PL" dirty="0" err="1">
                <a:solidFill>
                  <a:schemeClr val="bg1"/>
                </a:solidFill>
              </a:rPr>
              <a:t>also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means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that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if</a:t>
            </a:r>
            <a:r>
              <a:rPr lang="pl-PL" dirty="0">
                <a:solidFill>
                  <a:schemeClr val="bg1"/>
                </a:solidFill>
              </a:rPr>
              <a:t> one of the </a:t>
            </a:r>
            <a:r>
              <a:rPr lang="pl-PL" dirty="0" err="1">
                <a:solidFill>
                  <a:schemeClr val="bg1"/>
                </a:solidFill>
              </a:rPr>
              <a:t>hosts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crashes</a:t>
            </a:r>
            <a:r>
              <a:rPr lang="pl-PL" dirty="0">
                <a:solidFill>
                  <a:schemeClr val="bg1"/>
                </a:solidFill>
              </a:rPr>
              <a:t>, the </a:t>
            </a:r>
            <a:r>
              <a:rPr lang="pl-PL" dirty="0" err="1">
                <a:solidFill>
                  <a:schemeClr val="bg1"/>
                </a:solidFill>
              </a:rPr>
              <a:t>partition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is</a:t>
            </a:r>
            <a:r>
              <a:rPr lang="pl-PL" dirty="0">
                <a:solidFill>
                  <a:schemeClr val="bg1"/>
                </a:solidFill>
              </a:rPr>
              <a:t> no </a:t>
            </a:r>
            <a:r>
              <a:rPr lang="pl-PL" dirty="0" err="1">
                <a:solidFill>
                  <a:schemeClr val="bg1"/>
                </a:solidFill>
              </a:rPr>
              <a:t>longer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available</a:t>
            </a:r>
            <a:r>
              <a:rPr lang="pl-PL" dirty="0">
                <a:solidFill>
                  <a:schemeClr val="bg1"/>
                </a:solidFill>
              </a:rPr>
              <a:t> for </a:t>
            </a:r>
            <a:r>
              <a:rPr lang="pl-PL" dirty="0" err="1">
                <a:solidFill>
                  <a:schemeClr val="bg1"/>
                </a:solidFill>
              </a:rPr>
              <a:t>writes</a:t>
            </a:r>
            <a:r>
              <a:rPr lang="pl-PL" dirty="0">
                <a:solidFill>
                  <a:schemeClr val="bg1"/>
                </a:solidFill>
              </a:rPr>
              <a:t>.</a:t>
            </a:r>
            <a:endParaRPr lang="pl-PL" dirty="0">
              <a:solidFill>
                <a:schemeClr val="bg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647023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8323"/>
            <a:ext cx="10515600" cy="1240853"/>
          </a:xfrm>
        </p:spPr>
        <p:txBody>
          <a:bodyPr>
            <a:normAutofit/>
          </a:bodyPr>
          <a:lstStyle/>
          <a:p>
            <a:r>
              <a:rPr lang="pl-PL" dirty="0">
                <a:solidFill>
                  <a:schemeClr val="bg1"/>
                </a:solidFill>
              </a:rPr>
              <a:t>Kafka </a:t>
            </a:r>
            <a:r>
              <a:rPr lang="pl-PL" dirty="0" err="1">
                <a:solidFill>
                  <a:schemeClr val="bg1"/>
                </a:solidFill>
              </a:rPr>
              <a:t>MirrorMaker</a:t>
            </a:r>
            <a:endParaRPr lang="pl-PL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327AC9-3914-EB44-A001-95311A37C4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l-PL" dirty="0">
                <a:solidFill>
                  <a:schemeClr val="bg1"/>
                </a:solidFill>
              </a:rPr>
              <a:t>Kafka mirroring </a:t>
            </a:r>
            <a:r>
              <a:rPr lang="pl-PL" dirty="0" err="1">
                <a:solidFill>
                  <a:schemeClr val="bg1"/>
                </a:solidFill>
              </a:rPr>
              <a:t>enables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maintaining</a:t>
            </a:r>
            <a:r>
              <a:rPr lang="pl-PL" dirty="0">
                <a:solidFill>
                  <a:schemeClr val="bg1"/>
                </a:solidFill>
              </a:rPr>
              <a:t> a </a:t>
            </a:r>
            <a:r>
              <a:rPr lang="pl-PL" dirty="0" err="1">
                <a:solidFill>
                  <a:schemeClr val="bg1"/>
                </a:solidFill>
              </a:rPr>
              <a:t>replica</a:t>
            </a:r>
            <a:r>
              <a:rPr lang="pl-PL" dirty="0">
                <a:solidFill>
                  <a:schemeClr val="bg1"/>
                </a:solidFill>
              </a:rPr>
              <a:t> of </a:t>
            </a:r>
            <a:r>
              <a:rPr lang="pl-PL" dirty="0" err="1">
                <a:solidFill>
                  <a:schemeClr val="bg1"/>
                </a:solidFill>
              </a:rPr>
              <a:t>an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existing</a:t>
            </a:r>
            <a:r>
              <a:rPr lang="pl-PL" dirty="0">
                <a:solidFill>
                  <a:schemeClr val="bg1"/>
                </a:solidFill>
              </a:rPr>
              <a:t> Kafka </a:t>
            </a:r>
            <a:r>
              <a:rPr lang="pl-PL" dirty="0" err="1">
                <a:solidFill>
                  <a:schemeClr val="bg1"/>
                </a:solidFill>
              </a:rPr>
              <a:t>cluster</a:t>
            </a:r>
            <a:r>
              <a:rPr lang="pl-PL" dirty="0">
                <a:solidFill>
                  <a:schemeClr val="bg1"/>
                </a:solidFill>
              </a:rPr>
              <a:t>.</a:t>
            </a:r>
          </a:p>
          <a:p>
            <a:pPr marL="0" indent="0">
              <a:buNone/>
            </a:pPr>
            <a:endParaRPr lang="pl-PL" dirty="0">
              <a:solidFill>
                <a:schemeClr val="bg1"/>
              </a:solidFill>
              <a:effectLst/>
            </a:endParaRPr>
          </a:p>
          <a:p>
            <a:pPr marL="0" indent="0">
              <a:buNone/>
            </a:pPr>
            <a:r>
              <a:rPr lang="pl-PL" dirty="0" err="1">
                <a:solidFill>
                  <a:schemeClr val="bg1"/>
                </a:solidFill>
              </a:rPr>
              <a:t>More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about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MirrorMaker</a:t>
            </a:r>
            <a:r>
              <a:rPr lang="pl-PL" dirty="0">
                <a:solidFill>
                  <a:schemeClr val="bg1"/>
                </a:solidFill>
              </a:rPr>
              <a:t> -&gt; </a:t>
            </a:r>
            <a:r>
              <a:rPr lang="pl-PL" dirty="0" err="1">
                <a:solidFill>
                  <a:schemeClr val="bg1"/>
                </a:solidFill>
              </a:rPr>
              <a:t>Later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>
                <a:solidFill>
                  <a:schemeClr val="bg1"/>
                </a:solidFill>
                <a:sym typeface="Wingdings" pitchFamily="2" charset="2"/>
              </a:rPr>
              <a:t></a:t>
            </a:r>
            <a:endParaRPr lang="pl-PL" dirty="0">
              <a:solidFill>
                <a:schemeClr val="bg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052115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8323"/>
            <a:ext cx="10515600" cy="1240853"/>
          </a:xfrm>
        </p:spPr>
        <p:txBody>
          <a:bodyPr>
            <a:normAutofit/>
          </a:bodyPr>
          <a:lstStyle/>
          <a:p>
            <a:r>
              <a:rPr lang="pl-PL" dirty="0">
                <a:solidFill>
                  <a:schemeClr val="bg1"/>
                </a:solidFill>
              </a:rPr>
              <a:t>Kafka HA on </a:t>
            </a:r>
            <a:r>
              <a:rPr lang="pl-PL" dirty="0" err="1">
                <a:solidFill>
                  <a:schemeClr val="bg1"/>
                </a:solidFill>
              </a:rPr>
              <a:t>Kubernetes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best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practicies</a:t>
            </a:r>
            <a:endParaRPr lang="pl-PL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327AC9-3914-EB44-A001-95311A37C4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l-PL" dirty="0" err="1">
                <a:solidFill>
                  <a:schemeClr val="bg1"/>
                </a:solidFill>
              </a:rPr>
              <a:t>Make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sure</a:t>
            </a:r>
            <a:r>
              <a:rPr lang="pl-PL" dirty="0">
                <a:solidFill>
                  <a:schemeClr val="bg1"/>
                </a:solidFill>
              </a:rPr>
              <a:t> Kafka </a:t>
            </a:r>
            <a:r>
              <a:rPr lang="pl-PL" dirty="0" err="1">
                <a:solidFill>
                  <a:schemeClr val="bg1"/>
                </a:solidFill>
              </a:rPr>
              <a:t>pods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are</a:t>
            </a:r>
            <a:r>
              <a:rPr lang="pl-PL" dirty="0">
                <a:solidFill>
                  <a:schemeClr val="bg1"/>
                </a:solidFill>
              </a:rPr>
              <a:t> not </a:t>
            </a:r>
            <a:r>
              <a:rPr lang="pl-PL" dirty="0" err="1">
                <a:solidFill>
                  <a:schemeClr val="bg1"/>
                </a:solidFill>
              </a:rPr>
              <a:t>scheduled</a:t>
            </a:r>
            <a:r>
              <a:rPr lang="pl-PL" dirty="0">
                <a:solidFill>
                  <a:schemeClr val="bg1"/>
                </a:solidFill>
              </a:rPr>
              <a:t> on the same </a:t>
            </a:r>
            <a:r>
              <a:rPr lang="pl-PL" dirty="0" err="1">
                <a:solidFill>
                  <a:schemeClr val="bg1"/>
                </a:solidFill>
              </a:rPr>
              <a:t>node</a:t>
            </a:r>
            <a:r>
              <a:rPr lang="pl-PL" dirty="0">
                <a:solidFill>
                  <a:schemeClr val="bg1"/>
                </a:solidFill>
              </a:rPr>
              <a:t> as </a:t>
            </a:r>
            <a:r>
              <a:rPr lang="pl-PL" dirty="0" err="1">
                <a:solidFill>
                  <a:schemeClr val="bg1"/>
                </a:solidFill>
              </a:rPr>
              <a:t>other</a:t>
            </a:r>
            <a:r>
              <a:rPr lang="pl-PL" dirty="0">
                <a:solidFill>
                  <a:schemeClr val="bg1"/>
                </a:solidFill>
              </a:rPr>
              <a:t> performance </a:t>
            </a:r>
            <a:r>
              <a:rPr lang="pl-PL" dirty="0" err="1">
                <a:solidFill>
                  <a:schemeClr val="bg1"/>
                </a:solidFill>
              </a:rPr>
              <a:t>intensive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applications</a:t>
            </a:r>
            <a:endParaRPr lang="pl-PL" dirty="0">
              <a:solidFill>
                <a:schemeClr val="bg1"/>
              </a:solidFill>
            </a:endParaRPr>
          </a:p>
          <a:p>
            <a:r>
              <a:rPr lang="pl-PL" dirty="0" err="1">
                <a:solidFill>
                  <a:schemeClr val="bg1"/>
                </a:solidFill>
              </a:rPr>
              <a:t>Make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sure</a:t>
            </a:r>
            <a:r>
              <a:rPr lang="pl-PL" dirty="0">
                <a:solidFill>
                  <a:schemeClr val="bg1"/>
                </a:solidFill>
              </a:rPr>
              <a:t> Kafka </a:t>
            </a:r>
            <a:r>
              <a:rPr lang="pl-PL" dirty="0" err="1">
                <a:solidFill>
                  <a:schemeClr val="bg1"/>
                </a:solidFill>
              </a:rPr>
              <a:t>pods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are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scheduled</a:t>
            </a:r>
            <a:r>
              <a:rPr lang="pl-PL" dirty="0">
                <a:solidFill>
                  <a:schemeClr val="bg1"/>
                </a:solidFill>
              </a:rPr>
              <a:t> on the </a:t>
            </a:r>
            <a:r>
              <a:rPr lang="pl-PL" dirty="0" err="1">
                <a:solidFill>
                  <a:schemeClr val="bg1"/>
                </a:solidFill>
              </a:rPr>
              <a:t>nodes</a:t>
            </a:r>
            <a:r>
              <a:rPr lang="pl-PL" dirty="0">
                <a:solidFill>
                  <a:schemeClr val="bg1"/>
                </a:solidFill>
              </a:rPr>
              <a:t> with the most </a:t>
            </a:r>
            <a:r>
              <a:rPr lang="pl-PL" dirty="0" err="1">
                <a:solidFill>
                  <a:schemeClr val="bg1"/>
                </a:solidFill>
              </a:rPr>
              <a:t>suitable</a:t>
            </a:r>
            <a:r>
              <a:rPr lang="pl-PL" dirty="0">
                <a:solidFill>
                  <a:schemeClr val="bg1"/>
                </a:solidFill>
              </a:rPr>
              <a:t> hardware</a:t>
            </a:r>
          </a:p>
          <a:p>
            <a:r>
              <a:rPr lang="pl-PL" dirty="0" err="1">
                <a:solidFill>
                  <a:schemeClr val="bg1"/>
                </a:solidFill>
              </a:rPr>
              <a:t>Use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nodes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which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are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dedicated</a:t>
            </a:r>
            <a:r>
              <a:rPr lang="pl-PL" dirty="0">
                <a:solidFill>
                  <a:schemeClr val="bg1"/>
                </a:solidFill>
              </a:rPr>
              <a:t> to Kafka </a:t>
            </a:r>
            <a:r>
              <a:rPr lang="pl-PL" dirty="0" err="1">
                <a:solidFill>
                  <a:schemeClr val="bg1"/>
                </a:solidFill>
              </a:rPr>
              <a:t>only</a:t>
            </a:r>
            <a:endParaRPr lang="pl-PL" dirty="0">
              <a:solidFill>
                <a:schemeClr val="bg1"/>
              </a:solidFill>
            </a:endParaRPr>
          </a:p>
          <a:p>
            <a:endParaRPr lang="pl-PL" dirty="0">
              <a:solidFill>
                <a:schemeClr val="bg1"/>
              </a:solidFill>
              <a:effectLst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82FEB2E-77A2-E845-A61A-F6918513507A}"/>
              </a:ext>
            </a:extLst>
          </p:cNvPr>
          <p:cNvSpPr txBox="1"/>
          <p:nvPr/>
        </p:nvSpPr>
        <p:spPr>
          <a:xfrm>
            <a:off x="838200" y="6338746"/>
            <a:ext cx="7547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>
                <a:solidFill>
                  <a:schemeClr val="bg1"/>
                </a:solidFill>
              </a:rPr>
              <a:t>Source: </a:t>
            </a:r>
            <a:r>
              <a:rPr lang="pl-PL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https://strimzi.io/2018/07/30/running-kafka-on-dedicated-nodes.html</a:t>
            </a:r>
            <a:endParaRPr lang="pl-P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5321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8323"/>
            <a:ext cx="10515600" cy="1240853"/>
          </a:xfrm>
        </p:spPr>
        <p:txBody>
          <a:bodyPr>
            <a:normAutofit fontScale="90000"/>
          </a:bodyPr>
          <a:lstStyle/>
          <a:p>
            <a:r>
              <a:rPr lang="pl-PL" dirty="0" err="1">
                <a:solidFill>
                  <a:schemeClr val="bg1"/>
                </a:solidFill>
              </a:rPr>
              <a:t>Strimzi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configuration</a:t>
            </a:r>
            <a:r>
              <a:rPr lang="pl-PL" dirty="0">
                <a:solidFill>
                  <a:schemeClr val="bg1"/>
                </a:solidFill>
              </a:rPr>
              <a:t> for High </a:t>
            </a:r>
            <a:r>
              <a:rPr lang="pl-PL" dirty="0" err="1">
                <a:solidFill>
                  <a:schemeClr val="bg1"/>
                </a:solidFill>
              </a:rPr>
              <a:t>Availability</a:t>
            </a:r>
            <a:r>
              <a:rPr lang="pl-PL" dirty="0">
                <a:solidFill>
                  <a:schemeClr val="bg1"/>
                </a:solidFill>
              </a:rPr>
              <a:t> and </a:t>
            </a:r>
            <a:r>
              <a:rPr lang="pl-PL" dirty="0" err="1">
                <a:solidFill>
                  <a:schemeClr val="bg1"/>
                </a:solidFill>
              </a:rPr>
              <a:t>Consistency</a:t>
            </a:r>
            <a:endParaRPr lang="pl-PL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327AC9-3914-EB44-A001-95311A37C4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l-PL" dirty="0">
                <a:solidFill>
                  <a:schemeClr val="bg1"/>
                </a:solidFill>
              </a:rPr>
              <a:t>Pod </a:t>
            </a:r>
            <a:r>
              <a:rPr lang="pl-PL" dirty="0" err="1">
                <a:solidFill>
                  <a:schemeClr val="bg1"/>
                </a:solidFill>
              </a:rPr>
              <a:t>Affinity</a:t>
            </a:r>
            <a:endParaRPr lang="pl-PL" dirty="0">
              <a:solidFill>
                <a:schemeClr val="bg1"/>
              </a:solidFill>
            </a:endParaRPr>
          </a:p>
          <a:p>
            <a:r>
              <a:rPr lang="pl-PL" dirty="0">
                <a:solidFill>
                  <a:schemeClr val="bg1"/>
                </a:solidFill>
              </a:rPr>
              <a:t>Pod Anty-</a:t>
            </a:r>
            <a:r>
              <a:rPr lang="pl-PL" dirty="0" err="1">
                <a:solidFill>
                  <a:schemeClr val="bg1"/>
                </a:solidFill>
              </a:rPr>
              <a:t>Affinity</a:t>
            </a:r>
            <a:endParaRPr lang="pl-PL" dirty="0">
              <a:solidFill>
                <a:schemeClr val="bg1"/>
              </a:solidFill>
            </a:endParaRPr>
          </a:p>
          <a:p>
            <a:r>
              <a:rPr lang="pl-PL" dirty="0" err="1">
                <a:solidFill>
                  <a:schemeClr val="bg1"/>
                </a:solidFill>
              </a:rPr>
              <a:t>Node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Affinity</a:t>
            </a:r>
            <a:endParaRPr lang="pl-PL" dirty="0">
              <a:solidFill>
                <a:schemeClr val="bg1"/>
              </a:solidFill>
            </a:endParaRPr>
          </a:p>
          <a:p>
            <a:r>
              <a:rPr lang="pl-PL" dirty="0" err="1">
                <a:solidFill>
                  <a:schemeClr val="bg1"/>
                </a:solidFill>
              </a:rPr>
              <a:t>Dedicated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Nodes</a:t>
            </a:r>
            <a:endParaRPr lang="pl-PL" dirty="0">
              <a:solidFill>
                <a:schemeClr val="bg1"/>
              </a:solidFill>
            </a:endParaRPr>
          </a:p>
          <a:p>
            <a:endParaRPr lang="pl-PL" dirty="0">
              <a:solidFill>
                <a:schemeClr val="bg1"/>
              </a:solidFill>
              <a:effectLst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257E12D-E660-3046-BCB0-9878791CC667}"/>
              </a:ext>
            </a:extLst>
          </p:cNvPr>
          <p:cNvSpPr txBox="1"/>
          <p:nvPr/>
        </p:nvSpPr>
        <p:spPr>
          <a:xfrm>
            <a:off x="838200" y="6338746"/>
            <a:ext cx="7547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>
                <a:solidFill>
                  <a:schemeClr val="bg1"/>
                </a:solidFill>
              </a:rPr>
              <a:t>Source: </a:t>
            </a:r>
            <a:r>
              <a:rPr lang="pl-PL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https://strimzi.io/2018/07/30/running-kafka-on-dedicated-nodes.html</a:t>
            </a:r>
            <a:endParaRPr lang="pl-P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2948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8323"/>
            <a:ext cx="10515600" cy="1240853"/>
          </a:xfrm>
        </p:spPr>
        <p:txBody>
          <a:bodyPr>
            <a:normAutofit/>
          </a:bodyPr>
          <a:lstStyle/>
          <a:p>
            <a:r>
              <a:rPr lang="pl-PL" dirty="0">
                <a:solidFill>
                  <a:schemeClr val="bg1"/>
                </a:solidFill>
              </a:rPr>
              <a:t>Pod </a:t>
            </a:r>
            <a:r>
              <a:rPr lang="pl-PL" dirty="0" err="1">
                <a:solidFill>
                  <a:schemeClr val="bg1"/>
                </a:solidFill>
              </a:rPr>
              <a:t>Affinity</a:t>
            </a:r>
            <a:r>
              <a:rPr lang="pl-PL" dirty="0">
                <a:solidFill>
                  <a:schemeClr val="bg1"/>
                </a:solidFill>
              </a:rPr>
              <a:t> and Anty-</a:t>
            </a:r>
            <a:r>
              <a:rPr lang="pl-PL" dirty="0" err="1">
                <a:solidFill>
                  <a:schemeClr val="bg1"/>
                </a:solidFill>
              </a:rPr>
              <a:t>Affinity</a:t>
            </a:r>
            <a:endParaRPr lang="pl-PL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327AC9-3914-EB44-A001-95311A37C4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l-PL" dirty="0">
                <a:solidFill>
                  <a:schemeClr val="bg1"/>
                </a:solidFill>
                <a:effectLst/>
              </a:rPr>
              <a:t>Pod </a:t>
            </a:r>
            <a:r>
              <a:rPr lang="pl-PL" dirty="0" err="1">
                <a:solidFill>
                  <a:schemeClr val="bg1"/>
                </a:solidFill>
                <a:effectLst/>
              </a:rPr>
              <a:t>Affinity</a:t>
            </a:r>
            <a:r>
              <a:rPr lang="pl-PL" dirty="0">
                <a:solidFill>
                  <a:schemeClr val="bg1"/>
                </a:solidFill>
                <a:effectLst/>
              </a:rPr>
              <a:t> and Anty-</a:t>
            </a:r>
            <a:r>
              <a:rPr lang="pl-PL" dirty="0" err="1">
                <a:solidFill>
                  <a:schemeClr val="bg1"/>
                </a:solidFill>
                <a:effectLst/>
              </a:rPr>
              <a:t>Affinity</a:t>
            </a:r>
            <a:r>
              <a:rPr lang="pl-PL" dirty="0">
                <a:solidFill>
                  <a:schemeClr val="bg1"/>
                </a:solidFill>
                <a:effectLst/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is</a:t>
            </a:r>
            <a:r>
              <a:rPr lang="pl-PL" dirty="0">
                <a:solidFill>
                  <a:schemeClr val="bg1"/>
                </a:solidFill>
              </a:rPr>
              <a:t> a </a:t>
            </a:r>
            <a:r>
              <a:rPr lang="pl-PL" dirty="0" err="1">
                <a:solidFill>
                  <a:schemeClr val="bg1"/>
                </a:solidFill>
              </a:rPr>
              <a:t>Kubernetes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feature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which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allows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you</a:t>
            </a:r>
            <a:r>
              <a:rPr lang="pl-PL" dirty="0">
                <a:solidFill>
                  <a:schemeClr val="bg1"/>
                </a:solidFill>
              </a:rPr>
              <a:t> to </a:t>
            </a:r>
            <a:r>
              <a:rPr lang="pl-PL" dirty="0" err="1">
                <a:solidFill>
                  <a:schemeClr val="bg1"/>
                </a:solidFill>
              </a:rPr>
              <a:t>specify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constraints</a:t>
            </a:r>
            <a:r>
              <a:rPr lang="pl-PL" dirty="0">
                <a:solidFill>
                  <a:schemeClr val="bg1"/>
                </a:solidFill>
              </a:rPr>
              <a:t> for pod </a:t>
            </a:r>
            <a:r>
              <a:rPr lang="pl-PL" dirty="0" err="1">
                <a:solidFill>
                  <a:schemeClr val="bg1"/>
                </a:solidFill>
              </a:rPr>
              <a:t>scheduling</a:t>
            </a:r>
            <a:r>
              <a:rPr lang="pl-PL" dirty="0">
                <a:solidFill>
                  <a:schemeClr val="bg1"/>
                </a:solidFill>
              </a:rPr>
              <a:t>. </a:t>
            </a:r>
          </a:p>
          <a:p>
            <a:r>
              <a:rPr lang="pl-PL" dirty="0">
                <a:solidFill>
                  <a:schemeClr val="bg1"/>
                </a:solidFill>
              </a:rPr>
              <a:t>It </a:t>
            </a:r>
            <a:r>
              <a:rPr lang="pl-PL" dirty="0" err="1">
                <a:solidFill>
                  <a:schemeClr val="bg1"/>
                </a:solidFill>
              </a:rPr>
              <a:t>allows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users</a:t>
            </a:r>
            <a:r>
              <a:rPr lang="pl-PL" dirty="0">
                <a:solidFill>
                  <a:schemeClr val="bg1"/>
                </a:solidFill>
              </a:rPr>
              <a:t> to </a:t>
            </a:r>
            <a:r>
              <a:rPr lang="pl-PL" dirty="0" err="1">
                <a:solidFill>
                  <a:schemeClr val="bg1"/>
                </a:solidFill>
              </a:rPr>
              <a:t>specify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whether</a:t>
            </a:r>
            <a:r>
              <a:rPr lang="pl-PL" dirty="0">
                <a:solidFill>
                  <a:schemeClr val="bg1"/>
                </a:solidFill>
              </a:rPr>
              <a:t> the pod </a:t>
            </a:r>
            <a:r>
              <a:rPr lang="pl-PL" dirty="0" err="1">
                <a:solidFill>
                  <a:schemeClr val="bg1"/>
                </a:solidFill>
              </a:rPr>
              <a:t>should</a:t>
            </a:r>
            <a:r>
              <a:rPr lang="pl-PL" dirty="0">
                <a:solidFill>
                  <a:schemeClr val="bg1"/>
                </a:solidFill>
              </a:rPr>
              <a:t> be </a:t>
            </a:r>
            <a:r>
              <a:rPr lang="pl-PL" dirty="0" err="1">
                <a:solidFill>
                  <a:schemeClr val="bg1"/>
                </a:solidFill>
              </a:rPr>
              <a:t>scheduled</a:t>
            </a:r>
            <a:r>
              <a:rPr lang="pl-PL" dirty="0">
                <a:solidFill>
                  <a:schemeClr val="bg1"/>
                </a:solidFill>
              </a:rPr>
              <a:t> on the same </a:t>
            </a:r>
            <a:r>
              <a:rPr lang="pl-PL" dirty="0" err="1">
                <a:solidFill>
                  <a:schemeClr val="bg1"/>
                </a:solidFill>
              </a:rPr>
              <a:t>node</a:t>
            </a:r>
            <a:r>
              <a:rPr lang="pl-PL" dirty="0">
                <a:solidFill>
                  <a:schemeClr val="bg1"/>
                </a:solidFill>
              </a:rPr>
              <a:t> (</a:t>
            </a:r>
            <a:r>
              <a:rPr lang="pl-PL" dirty="0" err="1">
                <a:solidFill>
                  <a:schemeClr val="bg1"/>
                </a:solidFill>
              </a:rPr>
              <a:t>affinity</a:t>
            </a:r>
            <a:r>
              <a:rPr lang="pl-PL" dirty="0">
                <a:solidFill>
                  <a:schemeClr val="bg1"/>
                </a:solidFill>
              </a:rPr>
              <a:t>) as </a:t>
            </a:r>
            <a:r>
              <a:rPr lang="pl-PL" dirty="0" err="1">
                <a:solidFill>
                  <a:schemeClr val="bg1"/>
                </a:solidFill>
              </a:rPr>
              <a:t>another</a:t>
            </a:r>
            <a:r>
              <a:rPr lang="pl-PL" dirty="0">
                <a:solidFill>
                  <a:schemeClr val="bg1"/>
                </a:solidFill>
              </a:rPr>
              <a:t> pod </a:t>
            </a:r>
            <a:r>
              <a:rPr lang="pl-PL" dirty="0" err="1">
                <a:solidFill>
                  <a:schemeClr val="bg1"/>
                </a:solidFill>
              </a:rPr>
              <a:t>or</a:t>
            </a:r>
            <a:r>
              <a:rPr lang="pl-PL" dirty="0">
                <a:solidFill>
                  <a:schemeClr val="bg1"/>
                </a:solidFill>
              </a:rPr>
              <a:t> on a </a:t>
            </a:r>
            <a:r>
              <a:rPr lang="pl-PL" dirty="0" err="1">
                <a:solidFill>
                  <a:schemeClr val="bg1"/>
                </a:solidFill>
              </a:rPr>
              <a:t>different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node</a:t>
            </a:r>
            <a:r>
              <a:rPr lang="pl-PL" dirty="0">
                <a:solidFill>
                  <a:schemeClr val="bg1"/>
                </a:solidFill>
              </a:rPr>
              <a:t> (</a:t>
            </a:r>
            <a:r>
              <a:rPr lang="pl-PL" dirty="0" err="1">
                <a:solidFill>
                  <a:schemeClr val="bg1"/>
                </a:solidFill>
              </a:rPr>
              <a:t>anti-affinity</a:t>
            </a:r>
            <a:r>
              <a:rPr lang="pl-PL" dirty="0">
                <a:solidFill>
                  <a:schemeClr val="bg1"/>
                </a:solidFill>
              </a:rPr>
              <a:t>).</a:t>
            </a:r>
          </a:p>
          <a:p>
            <a:r>
              <a:rPr lang="pl-PL" dirty="0" err="1">
                <a:solidFill>
                  <a:schemeClr val="bg1"/>
                </a:solidFill>
              </a:rPr>
              <a:t>Strimzi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supports</a:t>
            </a:r>
            <a:r>
              <a:rPr lang="pl-PL" dirty="0">
                <a:solidFill>
                  <a:schemeClr val="bg1"/>
                </a:solidFill>
              </a:rPr>
              <a:t> pod </a:t>
            </a:r>
            <a:r>
              <a:rPr lang="pl-PL" dirty="0" err="1">
                <a:solidFill>
                  <a:schemeClr val="bg1"/>
                </a:solidFill>
              </a:rPr>
              <a:t>affinity</a:t>
            </a:r>
            <a:r>
              <a:rPr lang="pl-PL" dirty="0">
                <a:solidFill>
                  <a:schemeClr val="bg1"/>
                </a:solidFill>
              </a:rPr>
              <a:t> for Kafka, </a:t>
            </a:r>
            <a:r>
              <a:rPr lang="pl-PL" dirty="0" err="1">
                <a:solidFill>
                  <a:schemeClr val="bg1"/>
                </a:solidFill>
              </a:rPr>
              <a:t>Zookeeper</a:t>
            </a:r>
            <a:r>
              <a:rPr lang="pl-PL" dirty="0">
                <a:solidFill>
                  <a:schemeClr val="bg1"/>
                </a:solidFill>
              </a:rPr>
              <a:t>, Kafka Connect and </a:t>
            </a:r>
            <a:r>
              <a:rPr lang="pl-PL" dirty="0" err="1">
                <a:solidFill>
                  <a:schemeClr val="bg1"/>
                </a:solidFill>
              </a:rPr>
              <a:t>Topic</a:t>
            </a:r>
            <a:r>
              <a:rPr lang="pl-PL" dirty="0">
                <a:solidFill>
                  <a:schemeClr val="bg1"/>
                </a:solidFill>
              </a:rPr>
              <a:t> Operator. </a:t>
            </a:r>
            <a:r>
              <a:rPr lang="pl-PL" dirty="0" err="1">
                <a:solidFill>
                  <a:schemeClr val="bg1"/>
                </a:solidFill>
              </a:rPr>
              <a:t>You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can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use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it</a:t>
            </a:r>
            <a:r>
              <a:rPr lang="pl-PL" dirty="0">
                <a:solidFill>
                  <a:schemeClr val="bg1"/>
                </a:solidFill>
              </a:rPr>
              <a:t> to </a:t>
            </a:r>
            <a:r>
              <a:rPr lang="pl-PL" dirty="0" err="1">
                <a:solidFill>
                  <a:schemeClr val="bg1"/>
                </a:solidFill>
              </a:rPr>
              <a:t>specify</a:t>
            </a:r>
            <a:r>
              <a:rPr lang="pl-PL" dirty="0">
                <a:solidFill>
                  <a:schemeClr val="bg1"/>
                </a:solidFill>
              </a:rPr>
              <a:t> the </a:t>
            </a:r>
            <a:r>
              <a:rPr lang="pl-PL" dirty="0" err="1">
                <a:solidFill>
                  <a:schemeClr val="bg1"/>
                </a:solidFill>
              </a:rPr>
              <a:t>pods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which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should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never</a:t>
            </a:r>
            <a:r>
              <a:rPr lang="pl-PL" dirty="0">
                <a:solidFill>
                  <a:schemeClr val="bg1"/>
                </a:solidFill>
              </a:rPr>
              <a:t> run on the same </a:t>
            </a:r>
            <a:r>
              <a:rPr lang="pl-PL" dirty="0" err="1">
                <a:solidFill>
                  <a:schemeClr val="bg1"/>
                </a:solidFill>
              </a:rPr>
              <a:t>node</a:t>
            </a:r>
            <a:r>
              <a:rPr lang="pl-PL" dirty="0">
                <a:solidFill>
                  <a:schemeClr val="bg1"/>
                </a:solidFill>
              </a:rPr>
              <a:t> as Kafka </a:t>
            </a:r>
            <a:r>
              <a:rPr lang="pl-PL" dirty="0" err="1">
                <a:solidFill>
                  <a:schemeClr val="bg1"/>
                </a:solidFill>
              </a:rPr>
              <a:t>pods</a:t>
            </a:r>
            <a:r>
              <a:rPr lang="pl-PL" dirty="0">
                <a:solidFill>
                  <a:schemeClr val="bg1"/>
                </a:solidFill>
              </a:rPr>
              <a:t>.</a:t>
            </a:r>
          </a:p>
          <a:p>
            <a:r>
              <a:rPr lang="pl-PL" dirty="0">
                <a:solidFill>
                  <a:schemeClr val="bg1"/>
                </a:solidFill>
                <a:effectLst/>
              </a:rPr>
              <a:t>By </a:t>
            </a:r>
            <a:r>
              <a:rPr lang="pl-PL" dirty="0" err="1">
                <a:solidFill>
                  <a:schemeClr val="bg1"/>
                </a:solidFill>
              </a:rPr>
              <a:t>affinity</a:t>
            </a:r>
            <a:r>
              <a:rPr lang="pl-PL" dirty="0">
                <a:solidFill>
                  <a:schemeClr val="bg1"/>
                </a:solidFill>
              </a:rPr>
              <a:t> </a:t>
            </a:r>
            <a:r>
              <a:rPr lang="pl-PL" dirty="0" err="1">
                <a:solidFill>
                  <a:schemeClr val="bg1"/>
                </a:solidFill>
              </a:rPr>
              <a:t>property</a:t>
            </a:r>
            <a:r>
              <a:rPr lang="pl-PL" dirty="0">
                <a:solidFill>
                  <a:schemeClr val="bg1"/>
                </a:solidFill>
              </a:rPr>
              <a:t>.</a:t>
            </a:r>
            <a:endParaRPr lang="pl-PL" dirty="0">
              <a:solidFill>
                <a:schemeClr val="bg1"/>
              </a:solidFill>
              <a:effectLst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0044DD-0E97-324C-BCD9-3338448B4DAF}"/>
              </a:ext>
            </a:extLst>
          </p:cNvPr>
          <p:cNvSpPr txBox="1"/>
          <p:nvPr/>
        </p:nvSpPr>
        <p:spPr>
          <a:xfrm>
            <a:off x="838200" y="6338746"/>
            <a:ext cx="7547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>
                <a:solidFill>
                  <a:schemeClr val="bg1"/>
                </a:solidFill>
              </a:rPr>
              <a:t>Source: </a:t>
            </a:r>
            <a:r>
              <a:rPr lang="pl-PL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https://strimzi.io/2018/07/30/running-kafka-on-dedicated-nodes.html</a:t>
            </a:r>
            <a:endParaRPr lang="pl-P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8890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8323"/>
            <a:ext cx="10515600" cy="1240853"/>
          </a:xfrm>
        </p:spPr>
        <p:txBody>
          <a:bodyPr>
            <a:normAutofit/>
          </a:bodyPr>
          <a:lstStyle/>
          <a:p>
            <a:r>
              <a:rPr lang="pl-PL" dirty="0">
                <a:solidFill>
                  <a:schemeClr val="bg1"/>
                </a:solidFill>
              </a:rPr>
              <a:t>Pod Anty-</a:t>
            </a:r>
            <a:r>
              <a:rPr lang="pl-PL" dirty="0" err="1">
                <a:solidFill>
                  <a:schemeClr val="bg1"/>
                </a:solidFill>
              </a:rPr>
              <a:t>Affinity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Example</a:t>
            </a:r>
            <a:endParaRPr lang="pl-PL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6C3D803-062A-814B-AE53-3F3D756A371C}"/>
              </a:ext>
            </a:extLst>
          </p:cNvPr>
          <p:cNvSpPr txBox="1"/>
          <p:nvPr/>
        </p:nvSpPr>
        <p:spPr>
          <a:xfrm>
            <a:off x="838200" y="1149489"/>
            <a:ext cx="10635343" cy="5586145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sz="1700" dirty="0" err="1">
                <a:solidFill>
                  <a:srgbClr val="569CD6"/>
                </a:solidFill>
                <a:latin typeface="Menlo" panose="020B0609030804020204" pitchFamily="49" charset="0"/>
              </a:rPr>
              <a:t>apiVersion</a:t>
            </a:r>
            <a:r>
              <a:rPr lang="pl-PL" sz="1700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sz="1700" dirty="0" err="1">
                <a:solidFill>
                  <a:srgbClr val="CE9178"/>
                </a:solidFill>
                <a:latin typeface="Menlo" panose="020B0609030804020204" pitchFamily="49" charset="0"/>
              </a:rPr>
              <a:t>kafka.strimzi.io</a:t>
            </a:r>
            <a:r>
              <a:rPr lang="pl-PL" sz="1700" dirty="0">
                <a:solidFill>
                  <a:srgbClr val="CE9178"/>
                </a:solidFill>
                <a:latin typeface="Menlo" panose="020B0609030804020204" pitchFamily="49" charset="0"/>
              </a:rPr>
              <a:t>/v1alpha1</a:t>
            </a:r>
            <a:endParaRPr lang="pl-PL" sz="17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1700" dirty="0" err="1">
                <a:solidFill>
                  <a:srgbClr val="569CD6"/>
                </a:solidFill>
                <a:latin typeface="Menlo" panose="020B0609030804020204" pitchFamily="49" charset="0"/>
              </a:rPr>
              <a:t>kind</a:t>
            </a:r>
            <a:r>
              <a:rPr lang="pl-PL" sz="1700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sz="1700" dirty="0">
                <a:solidFill>
                  <a:srgbClr val="CE9178"/>
                </a:solidFill>
                <a:latin typeface="Menlo" panose="020B0609030804020204" pitchFamily="49" charset="0"/>
              </a:rPr>
              <a:t>Kafka</a:t>
            </a:r>
            <a:endParaRPr lang="pl-PL" sz="17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1700" dirty="0" err="1">
                <a:solidFill>
                  <a:srgbClr val="569CD6"/>
                </a:solidFill>
                <a:latin typeface="Menlo" panose="020B0609030804020204" pitchFamily="49" charset="0"/>
              </a:rPr>
              <a:t>metadata</a:t>
            </a:r>
            <a:r>
              <a:rPr lang="pl-PL" sz="1700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sz="1700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sz="1700" dirty="0" err="1">
                <a:solidFill>
                  <a:srgbClr val="569CD6"/>
                </a:solidFill>
                <a:latin typeface="Menlo" panose="020B0609030804020204" pitchFamily="49" charset="0"/>
              </a:rPr>
              <a:t>name</a:t>
            </a:r>
            <a:r>
              <a:rPr lang="pl-PL" sz="1700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sz="1700" dirty="0" err="1">
                <a:solidFill>
                  <a:srgbClr val="CE9178"/>
                </a:solidFill>
                <a:latin typeface="Menlo" panose="020B0609030804020204" pitchFamily="49" charset="0"/>
              </a:rPr>
              <a:t>kafka-cluster</a:t>
            </a:r>
            <a:endParaRPr lang="pl-PL" sz="17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1700" dirty="0">
                <a:solidFill>
                  <a:srgbClr val="569CD6"/>
                </a:solidFill>
                <a:latin typeface="Menlo" panose="020B0609030804020204" pitchFamily="49" charset="0"/>
              </a:rPr>
              <a:t>spec</a:t>
            </a:r>
            <a:r>
              <a:rPr lang="pl-PL" sz="1700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sz="1700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sz="1700" dirty="0" err="1">
                <a:solidFill>
                  <a:srgbClr val="569CD6"/>
                </a:solidFill>
                <a:latin typeface="Menlo" panose="020B0609030804020204" pitchFamily="49" charset="0"/>
              </a:rPr>
              <a:t>kafka</a:t>
            </a:r>
            <a:r>
              <a:rPr lang="pl-PL" sz="1700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pPr lvl="1"/>
            <a:r>
              <a:rPr lang="pl-PL" sz="1700" dirty="0">
                <a:solidFill>
                  <a:srgbClr val="B5CEA8"/>
                </a:solidFill>
                <a:latin typeface="Menlo" panose="020B0609030804020204" pitchFamily="49" charset="0"/>
              </a:rPr>
              <a:t>...</a:t>
            </a:r>
            <a:endParaRPr lang="pl-PL" sz="17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pPr lvl="1"/>
            <a:r>
              <a:rPr lang="pl-PL" sz="1700" dirty="0" err="1">
                <a:solidFill>
                  <a:srgbClr val="569CD6"/>
                </a:solidFill>
                <a:latin typeface="Menlo" panose="020B0609030804020204" pitchFamily="49" charset="0"/>
              </a:rPr>
              <a:t>affinity</a:t>
            </a:r>
            <a:r>
              <a:rPr lang="pl-PL" sz="1700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pPr lvl="1"/>
            <a:r>
              <a:rPr lang="pl-PL" sz="1700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sz="1700" dirty="0" err="1">
                <a:solidFill>
                  <a:srgbClr val="569CD6"/>
                </a:solidFill>
                <a:latin typeface="Menlo" panose="020B0609030804020204" pitchFamily="49" charset="0"/>
              </a:rPr>
              <a:t>podAntiAffinity</a:t>
            </a:r>
            <a:r>
              <a:rPr lang="pl-PL" sz="1700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pPr lvl="1"/>
            <a:r>
              <a:rPr lang="pl-PL" sz="1700" dirty="0">
                <a:solidFill>
                  <a:srgbClr val="D4D4D4"/>
                </a:solidFill>
                <a:latin typeface="Menlo" panose="020B0609030804020204" pitchFamily="49" charset="0"/>
              </a:rPr>
              <a:t>    </a:t>
            </a:r>
            <a:r>
              <a:rPr lang="pl-PL" sz="1700" dirty="0" err="1">
                <a:solidFill>
                  <a:srgbClr val="569CD6"/>
                </a:solidFill>
                <a:latin typeface="Menlo" panose="020B0609030804020204" pitchFamily="49" charset="0"/>
              </a:rPr>
              <a:t>requiredDuringSchedulingIgnoredDuringExecution</a:t>
            </a:r>
            <a:r>
              <a:rPr lang="pl-PL" sz="1700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pPr lvl="1"/>
            <a:r>
              <a:rPr lang="pl-PL" sz="1700" dirty="0">
                <a:solidFill>
                  <a:srgbClr val="D4D4D4"/>
                </a:solidFill>
                <a:latin typeface="Menlo" panose="020B0609030804020204" pitchFamily="49" charset="0"/>
              </a:rPr>
              <a:t>     - </a:t>
            </a:r>
            <a:r>
              <a:rPr lang="pl-PL" sz="1700" dirty="0" err="1">
                <a:solidFill>
                  <a:srgbClr val="569CD6"/>
                </a:solidFill>
                <a:latin typeface="Menlo" panose="020B0609030804020204" pitchFamily="49" charset="0"/>
              </a:rPr>
              <a:t>labelSelector</a:t>
            </a:r>
            <a:r>
              <a:rPr lang="pl-PL" sz="1700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pPr lvl="1"/>
            <a:r>
              <a:rPr lang="pl-PL" sz="1700" dirty="0">
                <a:solidFill>
                  <a:srgbClr val="569CD6"/>
                </a:solidFill>
                <a:latin typeface="Menlo" panose="020B0609030804020204" pitchFamily="49" charset="0"/>
              </a:rPr>
              <a:t>        </a:t>
            </a:r>
            <a:r>
              <a:rPr lang="pl-PL" sz="1700" dirty="0" err="1">
                <a:solidFill>
                  <a:srgbClr val="569CD6"/>
                </a:solidFill>
                <a:latin typeface="Menlo" panose="020B0609030804020204" pitchFamily="49" charset="0"/>
              </a:rPr>
              <a:t>matchExpressions</a:t>
            </a:r>
            <a:r>
              <a:rPr lang="pl-PL" sz="1700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pPr lvl="1"/>
            <a:r>
              <a:rPr lang="pl-PL" sz="1700" dirty="0">
                <a:solidFill>
                  <a:srgbClr val="D4D4D4"/>
                </a:solidFill>
                <a:latin typeface="Menlo" panose="020B0609030804020204" pitchFamily="49" charset="0"/>
              </a:rPr>
              <a:t>        - </a:t>
            </a:r>
            <a:r>
              <a:rPr lang="pl-PL" sz="1700" dirty="0" err="1">
                <a:solidFill>
                  <a:srgbClr val="569CD6"/>
                </a:solidFill>
                <a:latin typeface="Menlo" panose="020B0609030804020204" pitchFamily="49" charset="0"/>
              </a:rPr>
              <a:t>key</a:t>
            </a:r>
            <a:r>
              <a:rPr lang="pl-PL" sz="1700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sz="1700" dirty="0" err="1">
                <a:solidFill>
                  <a:srgbClr val="CE9178"/>
                </a:solidFill>
                <a:latin typeface="Menlo" panose="020B0609030804020204" pitchFamily="49" charset="0"/>
              </a:rPr>
              <a:t>application</a:t>
            </a:r>
            <a:endParaRPr lang="pl-PL" sz="17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pPr lvl="1"/>
            <a:r>
              <a:rPr lang="pl-PL" sz="1700" dirty="0">
                <a:solidFill>
                  <a:srgbClr val="569CD6"/>
                </a:solidFill>
                <a:latin typeface="Menlo" panose="020B0609030804020204" pitchFamily="49" charset="0"/>
              </a:rPr>
              <a:t>          operator</a:t>
            </a:r>
            <a:r>
              <a:rPr lang="pl-PL" sz="1700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sz="1700" dirty="0">
                <a:solidFill>
                  <a:srgbClr val="CE9178"/>
                </a:solidFill>
                <a:latin typeface="Menlo" panose="020B0609030804020204" pitchFamily="49" charset="0"/>
              </a:rPr>
              <a:t>In</a:t>
            </a:r>
            <a:endParaRPr lang="pl-PL" sz="17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pPr lvl="1"/>
            <a:r>
              <a:rPr lang="pl-PL" sz="1700" dirty="0">
                <a:solidFill>
                  <a:srgbClr val="569CD6"/>
                </a:solidFill>
                <a:latin typeface="Menlo" panose="020B0609030804020204" pitchFamily="49" charset="0"/>
              </a:rPr>
              <a:t>          </a:t>
            </a:r>
            <a:r>
              <a:rPr lang="pl-PL" sz="1700" dirty="0" err="1">
                <a:solidFill>
                  <a:srgbClr val="569CD6"/>
                </a:solidFill>
                <a:latin typeface="Menlo" panose="020B0609030804020204" pitchFamily="49" charset="0"/>
              </a:rPr>
              <a:t>values</a:t>
            </a:r>
            <a:r>
              <a:rPr lang="pl-PL" sz="1700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pPr lvl="1"/>
            <a:r>
              <a:rPr lang="pl-PL" sz="1700" dirty="0">
                <a:solidFill>
                  <a:srgbClr val="D4D4D4"/>
                </a:solidFill>
                <a:latin typeface="Menlo" panose="020B0609030804020204" pitchFamily="49" charset="0"/>
              </a:rPr>
              <a:t>            - </a:t>
            </a:r>
            <a:r>
              <a:rPr lang="pl-PL" sz="1700" dirty="0" err="1">
                <a:solidFill>
                  <a:srgbClr val="CE9178"/>
                </a:solidFill>
                <a:latin typeface="Menlo" panose="020B0609030804020204" pitchFamily="49" charset="0"/>
              </a:rPr>
              <a:t>postgresql</a:t>
            </a:r>
            <a:endParaRPr lang="pl-PL" sz="17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pPr lvl="1"/>
            <a:r>
              <a:rPr lang="pl-PL" sz="1700" dirty="0">
                <a:solidFill>
                  <a:srgbClr val="D4D4D4"/>
                </a:solidFill>
                <a:latin typeface="Menlo" panose="020B0609030804020204" pitchFamily="49" charset="0"/>
              </a:rPr>
              <a:t>            - </a:t>
            </a:r>
            <a:r>
              <a:rPr lang="pl-PL" sz="1700" dirty="0" err="1">
                <a:solidFill>
                  <a:srgbClr val="CE9178"/>
                </a:solidFill>
                <a:latin typeface="Menlo" panose="020B0609030804020204" pitchFamily="49" charset="0"/>
              </a:rPr>
              <a:t>mongodb</a:t>
            </a:r>
            <a:endParaRPr lang="pl-PL" sz="17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pPr lvl="1"/>
            <a:r>
              <a:rPr lang="pl-PL" sz="1700" dirty="0">
                <a:solidFill>
                  <a:srgbClr val="569CD6"/>
                </a:solidFill>
                <a:latin typeface="Menlo" panose="020B0609030804020204" pitchFamily="49" charset="0"/>
              </a:rPr>
              <a:t>    </a:t>
            </a:r>
            <a:r>
              <a:rPr lang="pl-PL" sz="1700" dirty="0" err="1">
                <a:solidFill>
                  <a:srgbClr val="569CD6"/>
                </a:solidFill>
                <a:latin typeface="Menlo" panose="020B0609030804020204" pitchFamily="49" charset="0"/>
              </a:rPr>
              <a:t>topologyKey</a:t>
            </a:r>
            <a:r>
              <a:rPr lang="pl-PL" sz="1700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sz="17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1700" dirty="0" err="1">
                <a:solidFill>
                  <a:srgbClr val="CE9178"/>
                </a:solidFill>
                <a:latin typeface="Menlo" panose="020B0609030804020204" pitchFamily="49" charset="0"/>
              </a:rPr>
              <a:t>kubernetes.io</a:t>
            </a:r>
            <a:r>
              <a:rPr lang="pl-PL" sz="1700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pl-PL" sz="1700" dirty="0" err="1">
                <a:solidFill>
                  <a:srgbClr val="CE9178"/>
                </a:solidFill>
                <a:latin typeface="Menlo" panose="020B0609030804020204" pitchFamily="49" charset="0"/>
              </a:rPr>
              <a:t>hostname</a:t>
            </a:r>
            <a:r>
              <a:rPr lang="pl-PL" sz="17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endParaRPr lang="pl-PL" sz="17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pPr lvl="1"/>
            <a:r>
              <a:rPr lang="pl-PL" sz="1700" dirty="0">
                <a:solidFill>
                  <a:srgbClr val="B5CEA8"/>
                </a:solidFill>
                <a:latin typeface="Menlo" panose="020B0609030804020204" pitchFamily="49" charset="0"/>
              </a:rPr>
              <a:t>...</a:t>
            </a:r>
            <a:endParaRPr lang="pl-PL" sz="17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pPr lvl="1"/>
            <a:r>
              <a:rPr lang="pl-PL" sz="1700" dirty="0" err="1">
                <a:solidFill>
                  <a:srgbClr val="569CD6"/>
                </a:solidFill>
                <a:latin typeface="Menlo" panose="020B0609030804020204" pitchFamily="49" charset="0"/>
              </a:rPr>
              <a:t>zookeeper</a:t>
            </a:r>
            <a:r>
              <a:rPr lang="pl-PL" sz="1700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pPr lvl="1"/>
            <a:r>
              <a:rPr lang="pl-PL" sz="1700" dirty="0">
                <a:solidFill>
                  <a:srgbClr val="B5CEA8"/>
                </a:solidFill>
                <a:latin typeface="Menlo" panose="020B0609030804020204" pitchFamily="49" charset="0"/>
              </a:rPr>
              <a:t>...</a:t>
            </a:r>
            <a:endParaRPr lang="pl-PL" sz="1700" dirty="0">
              <a:solidFill>
                <a:srgbClr val="D4D4D4"/>
              </a:solidFill>
              <a:latin typeface="Menlo" panose="020B060903080402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1B99D9-8D99-EA43-A150-D18422E13F9A}"/>
              </a:ext>
            </a:extLst>
          </p:cNvPr>
          <p:cNvSpPr txBox="1"/>
          <p:nvPr/>
        </p:nvSpPr>
        <p:spPr>
          <a:xfrm>
            <a:off x="5943599" y="1928677"/>
            <a:ext cx="53122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>
                <a:solidFill>
                  <a:schemeClr val="bg1"/>
                </a:solidFill>
              </a:rPr>
              <a:t>It </a:t>
            </a:r>
            <a:r>
              <a:rPr lang="pl-PL" dirty="0" err="1">
                <a:solidFill>
                  <a:schemeClr val="bg1"/>
                </a:solidFill>
              </a:rPr>
              <a:t>will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require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Kubernetes</a:t>
            </a:r>
            <a:r>
              <a:rPr lang="pl-PL" dirty="0">
                <a:solidFill>
                  <a:schemeClr val="bg1"/>
                </a:solidFill>
              </a:rPr>
              <a:t> to </a:t>
            </a:r>
            <a:r>
              <a:rPr lang="pl-PL" dirty="0" err="1">
                <a:solidFill>
                  <a:schemeClr val="bg1"/>
                </a:solidFill>
              </a:rPr>
              <a:t>schedule</a:t>
            </a:r>
            <a:r>
              <a:rPr lang="pl-PL" dirty="0">
                <a:solidFill>
                  <a:schemeClr val="bg1"/>
                </a:solidFill>
              </a:rPr>
              <a:t> the Kafka </a:t>
            </a:r>
            <a:r>
              <a:rPr lang="pl-PL" dirty="0" err="1">
                <a:solidFill>
                  <a:schemeClr val="bg1"/>
                </a:solidFill>
              </a:rPr>
              <a:t>pods</a:t>
            </a:r>
            <a:r>
              <a:rPr lang="pl-PL" dirty="0">
                <a:solidFill>
                  <a:schemeClr val="bg1"/>
                </a:solidFill>
              </a:rPr>
              <a:t> on </a:t>
            </a:r>
            <a:r>
              <a:rPr lang="pl-PL" dirty="0" err="1">
                <a:solidFill>
                  <a:schemeClr val="bg1"/>
                </a:solidFill>
              </a:rPr>
              <a:t>nodes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where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there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are</a:t>
            </a:r>
            <a:r>
              <a:rPr lang="pl-PL" dirty="0">
                <a:solidFill>
                  <a:schemeClr val="bg1"/>
                </a:solidFill>
              </a:rPr>
              <a:t> no </a:t>
            </a:r>
            <a:r>
              <a:rPr lang="pl-PL" dirty="0" err="1">
                <a:solidFill>
                  <a:schemeClr val="bg1"/>
                </a:solidFill>
              </a:rPr>
              <a:t>other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pods</a:t>
            </a:r>
            <a:r>
              <a:rPr lang="pl-PL" dirty="0">
                <a:solidFill>
                  <a:schemeClr val="bg1"/>
                </a:solidFill>
              </a:rPr>
              <a:t> with </a:t>
            </a:r>
            <a:r>
              <a:rPr lang="pl-PL" dirty="0" err="1">
                <a:solidFill>
                  <a:schemeClr val="bg1"/>
                </a:solidFill>
              </a:rPr>
              <a:t>labels</a:t>
            </a:r>
            <a:r>
              <a:rPr lang="pl-PL" dirty="0">
                <a:solidFill>
                  <a:schemeClr val="bg1"/>
                </a:solidFill>
              </a:rPr>
              <a:t> </a:t>
            </a:r>
            <a:r>
              <a:rPr lang="pl-PL" dirty="0" err="1">
                <a:solidFill>
                  <a:schemeClr val="accent2"/>
                </a:solidFill>
              </a:rPr>
              <a:t>application</a:t>
            </a:r>
            <a:r>
              <a:rPr lang="pl-PL" dirty="0">
                <a:solidFill>
                  <a:schemeClr val="accent2"/>
                </a:solidFill>
              </a:rPr>
              <a:t>=</a:t>
            </a:r>
            <a:r>
              <a:rPr lang="pl-PL" dirty="0" err="1">
                <a:solidFill>
                  <a:schemeClr val="accent2"/>
                </a:solidFill>
              </a:rPr>
              <a:t>postgresql</a:t>
            </a:r>
            <a:r>
              <a:rPr lang="pl-PL" dirty="0">
                <a:solidFill>
                  <a:schemeClr val="bg1"/>
                </a:solidFill>
              </a:rPr>
              <a:t> </a:t>
            </a:r>
            <a:r>
              <a:rPr lang="pl-PL" dirty="0" err="1">
                <a:solidFill>
                  <a:schemeClr val="bg1"/>
                </a:solidFill>
              </a:rPr>
              <a:t>or</a:t>
            </a:r>
            <a:r>
              <a:rPr lang="pl-PL" dirty="0">
                <a:solidFill>
                  <a:schemeClr val="bg1"/>
                </a:solidFill>
              </a:rPr>
              <a:t> </a:t>
            </a:r>
            <a:r>
              <a:rPr lang="pl-PL" dirty="0" err="1">
                <a:solidFill>
                  <a:schemeClr val="accent2"/>
                </a:solidFill>
              </a:rPr>
              <a:t>application</a:t>
            </a:r>
            <a:r>
              <a:rPr lang="pl-PL" dirty="0">
                <a:solidFill>
                  <a:schemeClr val="accent2"/>
                </a:solidFill>
              </a:rPr>
              <a:t>=</a:t>
            </a:r>
            <a:r>
              <a:rPr lang="pl-PL" dirty="0" err="1">
                <a:solidFill>
                  <a:schemeClr val="accent2"/>
                </a:solidFill>
              </a:rPr>
              <a:t>mongodb</a:t>
            </a:r>
            <a:r>
              <a:rPr lang="pl-PL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BBFC21-9AB6-1941-87DA-94E8E8AD211A}"/>
              </a:ext>
            </a:extLst>
          </p:cNvPr>
          <p:cNvSpPr txBox="1"/>
          <p:nvPr/>
        </p:nvSpPr>
        <p:spPr>
          <a:xfrm>
            <a:off x="6155871" y="4193656"/>
            <a:ext cx="53122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>
                <a:solidFill>
                  <a:schemeClr val="bg1"/>
                </a:solidFill>
              </a:rPr>
              <a:t>The </a:t>
            </a:r>
            <a:r>
              <a:rPr lang="pl-PL" dirty="0" err="1">
                <a:solidFill>
                  <a:schemeClr val="accent2"/>
                </a:solidFill>
              </a:rPr>
              <a:t>topologyKey</a:t>
            </a:r>
            <a:r>
              <a:rPr lang="pl-PL" dirty="0">
                <a:solidFill>
                  <a:schemeClr val="bg1"/>
                </a:solidFill>
              </a:rPr>
              <a:t> field </a:t>
            </a:r>
            <a:r>
              <a:rPr lang="pl-PL" dirty="0" err="1">
                <a:solidFill>
                  <a:schemeClr val="bg1"/>
                </a:solidFill>
              </a:rPr>
              <a:t>specifies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that</a:t>
            </a:r>
            <a:r>
              <a:rPr lang="pl-PL" dirty="0">
                <a:solidFill>
                  <a:schemeClr val="bg1"/>
                </a:solidFill>
              </a:rPr>
              <a:t> the </a:t>
            </a:r>
            <a:r>
              <a:rPr lang="pl-PL" dirty="0" err="1">
                <a:solidFill>
                  <a:schemeClr val="bg1"/>
                </a:solidFill>
              </a:rPr>
              <a:t>pods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matching</a:t>
            </a:r>
            <a:r>
              <a:rPr lang="pl-PL" dirty="0">
                <a:solidFill>
                  <a:schemeClr val="bg1"/>
                </a:solidFill>
              </a:rPr>
              <a:t> the </a:t>
            </a:r>
            <a:r>
              <a:rPr lang="pl-PL" dirty="0" err="1">
                <a:solidFill>
                  <a:schemeClr val="bg1"/>
                </a:solidFill>
              </a:rPr>
              <a:t>selector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should</a:t>
            </a:r>
            <a:r>
              <a:rPr lang="pl-PL" dirty="0">
                <a:solidFill>
                  <a:schemeClr val="bg1"/>
                </a:solidFill>
              </a:rPr>
              <a:t> not be </a:t>
            </a:r>
            <a:r>
              <a:rPr lang="pl-PL" dirty="0" err="1">
                <a:solidFill>
                  <a:schemeClr val="bg1"/>
                </a:solidFill>
              </a:rPr>
              <a:t>sharing</a:t>
            </a:r>
            <a:r>
              <a:rPr lang="pl-PL" dirty="0">
                <a:solidFill>
                  <a:schemeClr val="bg1"/>
                </a:solidFill>
              </a:rPr>
              <a:t> the same </a:t>
            </a:r>
            <a:r>
              <a:rPr lang="pl-PL" dirty="0" err="1">
                <a:solidFill>
                  <a:schemeClr val="bg1"/>
                </a:solidFill>
              </a:rPr>
              <a:t>hostname</a:t>
            </a:r>
            <a:r>
              <a:rPr lang="pl-PL" dirty="0">
                <a:solidFill>
                  <a:schemeClr val="bg1"/>
                </a:solidFill>
              </a:rPr>
              <a:t> - </a:t>
            </a:r>
            <a:r>
              <a:rPr lang="pl-PL" dirty="0" err="1">
                <a:solidFill>
                  <a:schemeClr val="bg1"/>
                </a:solidFill>
              </a:rPr>
              <a:t>which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means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they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will</a:t>
            </a:r>
            <a:r>
              <a:rPr lang="pl-PL" dirty="0">
                <a:solidFill>
                  <a:schemeClr val="bg1"/>
                </a:solidFill>
              </a:rPr>
              <a:t> be </a:t>
            </a:r>
            <a:r>
              <a:rPr lang="pl-PL" dirty="0" err="1">
                <a:solidFill>
                  <a:schemeClr val="bg1"/>
                </a:solidFill>
              </a:rPr>
              <a:t>scheduled</a:t>
            </a:r>
            <a:r>
              <a:rPr lang="pl-PL" dirty="0">
                <a:solidFill>
                  <a:schemeClr val="bg1"/>
                </a:solidFill>
              </a:rPr>
              <a:t> on </a:t>
            </a:r>
            <a:r>
              <a:rPr lang="pl-PL" dirty="0" err="1">
                <a:solidFill>
                  <a:schemeClr val="bg1"/>
                </a:solidFill>
              </a:rPr>
              <a:t>different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nodes</a:t>
            </a:r>
            <a:r>
              <a:rPr lang="pl-PL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9C6980-F00E-224C-B237-ABE3536513CC}"/>
              </a:ext>
            </a:extLst>
          </p:cNvPr>
          <p:cNvSpPr txBox="1"/>
          <p:nvPr/>
        </p:nvSpPr>
        <p:spPr>
          <a:xfrm>
            <a:off x="838200" y="6435011"/>
            <a:ext cx="7547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>
                <a:solidFill>
                  <a:schemeClr val="bg1"/>
                </a:solidFill>
              </a:rPr>
              <a:t>Source: </a:t>
            </a:r>
            <a:r>
              <a:rPr lang="pl-PL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https://strimzi.io/2018/07/30/running-kafka-on-dedicated-nodes.html</a:t>
            </a:r>
            <a:endParaRPr lang="pl-P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2740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l-PL" dirty="0">
                <a:solidFill>
                  <a:schemeClr val="bg1"/>
                </a:solidFill>
              </a:rPr>
              <a:t>Kafka </a:t>
            </a:r>
            <a:r>
              <a:rPr lang="pl-PL" dirty="0" err="1">
                <a:solidFill>
                  <a:schemeClr val="bg1"/>
                </a:solidFill>
              </a:rPr>
              <a:t>upgrade</a:t>
            </a:r>
            <a:endParaRPr lang="pl-PL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pl-PL" dirty="0" err="1">
                <a:solidFill>
                  <a:schemeClr val="bg1"/>
                </a:solidFill>
              </a:rPr>
              <a:t>Initial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deployment</a:t>
            </a:r>
            <a:endParaRPr lang="pl-PL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pl-PL" dirty="0" err="1">
                <a:solidFill>
                  <a:schemeClr val="bg1"/>
                </a:solidFill>
              </a:rPr>
              <a:t>Manage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ZooKeeper</a:t>
            </a:r>
            <a:endParaRPr lang="pl-PL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pl-PL" dirty="0" err="1">
                <a:solidFill>
                  <a:schemeClr val="bg1"/>
                </a:solidFill>
              </a:rPr>
              <a:t>Replacing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brokers</a:t>
            </a:r>
            <a:endParaRPr lang="pl-PL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pl-PL" dirty="0" err="1">
                <a:solidFill>
                  <a:schemeClr val="bg1"/>
                </a:solidFill>
              </a:rPr>
              <a:t>Topic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partition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rebalancing</a:t>
            </a:r>
            <a:endParaRPr lang="pl-PL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pl-PL" dirty="0" err="1">
                <a:solidFill>
                  <a:schemeClr val="bg1"/>
                </a:solidFill>
              </a:rPr>
              <a:t>Decommissioning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or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adding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brokers</a:t>
            </a:r>
            <a:endParaRPr lang="pl-PL" dirty="0">
              <a:solidFill>
                <a:schemeClr val="bg1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solidFill>
                  <a:schemeClr val="bg1"/>
                </a:solidFill>
              </a:rPr>
              <a:t>What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are</a:t>
            </a:r>
            <a:r>
              <a:rPr lang="pl-PL" dirty="0">
                <a:solidFill>
                  <a:schemeClr val="bg1"/>
                </a:solidFill>
              </a:rPr>
              <a:t> the </a:t>
            </a:r>
            <a:r>
              <a:rPr lang="pl-PL" dirty="0" err="1">
                <a:solidFill>
                  <a:schemeClr val="bg1"/>
                </a:solidFill>
              </a:rPr>
              <a:t>problems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which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Strimzi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solves</a:t>
            </a:r>
            <a:endParaRPr lang="pl-P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5937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8323"/>
            <a:ext cx="10515600" cy="1240853"/>
          </a:xfrm>
        </p:spPr>
        <p:txBody>
          <a:bodyPr>
            <a:normAutofit/>
          </a:bodyPr>
          <a:lstStyle/>
          <a:p>
            <a:r>
              <a:rPr lang="pl-PL" dirty="0" err="1">
                <a:solidFill>
                  <a:schemeClr val="bg1"/>
                </a:solidFill>
              </a:rPr>
              <a:t>Node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Affinity</a:t>
            </a:r>
            <a:endParaRPr lang="pl-PL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327AC9-3914-EB44-A001-95311A37C4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pl-PL" dirty="0" err="1">
                <a:solidFill>
                  <a:schemeClr val="bg1"/>
                </a:solidFill>
              </a:rPr>
              <a:t>cluster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consists</a:t>
            </a:r>
            <a:r>
              <a:rPr lang="pl-PL" dirty="0">
                <a:solidFill>
                  <a:schemeClr val="bg1"/>
                </a:solidFill>
              </a:rPr>
              <a:t> of </a:t>
            </a:r>
            <a:r>
              <a:rPr lang="pl-PL" dirty="0" err="1">
                <a:solidFill>
                  <a:schemeClr val="bg1"/>
                </a:solidFill>
              </a:rPr>
              <a:t>many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different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types</a:t>
            </a:r>
            <a:r>
              <a:rPr lang="pl-PL" dirty="0">
                <a:solidFill>
                  <a:schemeClr val="bg1"/>
                </a:solidFill>
              </a:rPr>
              <a:t> of </a:t>
            </a:r>
            <a:r>
              <a:rPr lang="pl-PL" dirty="0" err="1">
                <a:solidFill>
                  <a:schemeClr val="bg1"/>
                </a:solidFill>
              </a:rPr>
              <a:t>nodes</a:t>
            </a:r>
            <a:r>
              <a:rPr lang="pl-PL" dirty="0">
                <a:solidFill>
                  <a:schemeClr val="bg1"/>
                </a:solidFill>
              </a:rPr>
              <a:t> – </a:t>
            </a:r>
            <a:r>
              <a:rPr lang="pl-PL" dirty="0" err="1">
                <a:solidFill>
                  <a:schemeClr val="bg1"/>
                </a:solidFill>
              </a:rPr>
              <a:t>some</a:t>
            </a:r>
            <a:r>
              <a:rPr lang="pl-PL" dirty="0">
                <a:solidFill>
                  <a:schemeClr val="bg1"/>
                </a:solidFill>
              </a:rPr>
              <a:t> of </a:t>
            </a:r>
            <a:r>
              <a:rPr lang="pl-PL" dirty="0" err="1">
                <a:solidFill>
                  <a:schemeClr val="bg1"/>
                </a:solidFill>
              </a:rPr>
              <a:t>them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might</a:t>
            </a:r>
            <a:r>
              <a:rPr lang="pl-PL" dirty="0">
                <a:solidFill>
                  <a:schemeClr val="bg1"/>
                </a:solidFill>
              </a:rPr>
              <a:t> be </a:t>
            </a:r>
            <a:r>
              <a:rPr lang="pl-PL" dirty="0" err="1">
                <a:solidFill>
                  <a:schemeClr val="bg1"/>
                </a:solidFill>
              </a:rPr>
              <a:t>faster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or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slower</a:t>
            </a:r>
            <a:endParaRPr lang="pl-PL" dirty="0">
              <a:solidFill>
                <a:schemeClr val="bg1"/>
              </a:solidFill>
            </a:endParaRPr>
          </a:p>
          <a:p>
            <a:r>
              <a:rPr lang="pl-PL" dirty="0">
                <a:solidFill>
                  <a:schemeClr val="bg1"/>
                </a:solidFill>
              </a:rPr>
              <a:t>To </a:t>
            </a:r>
            <a:r>
              <a:rPr lang="pl-PL" dirty="0" err="1">
                <a:solidFill>
                  <a:schemeClr val="bg1"/>
                </a:solidFill>
              </a:rPr>
              <a:t>schedule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workloads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onto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specific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nodes</a:t>
            </a:r>
            <a:r>
              <a:rPr lang="pl-PL" dirty="0">
                <a:solidFill>
                  <a:schemeClr val="bg1"/>
                </a:solidFill>
              </a:rPr>
              <a:t>, </a:t>
            </a:r>
            <a:r>
              <a:rPr lang="pl-PL" dirty="0" err="1">
                <a:solidFill>
                  <a:schemeClr val="bg1"/>
                </a:solidFill>
              </a:rPr>
              <a:t>Kubernetes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has</a:t>
            </a:r>
            <a:r>
              <a:rPr lang="pl-PL" dirty="0">
                <a:solidFill>
                  <a:schemeClr val="bg1"/>
                </a:solidFill>
              </a:rPr>
              <a:t> a </a:t>
            </a:r>
            <a:r>
              <a:rPr lang="pl-PL" dirty="0" err="1">
                <a:solidFill>
                  <a:schemeClr val="bg1"/>
                </a:solidFill>
              </a:rPr>
              <a:t>feature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called</a:t>
            </a:r>
            <a:r>
              <a:rPr lang="pl-PL" dirty="0">
                <a:solidFill>
                  <a:schemeClr val="bg1"/>
                </a:solidFill>
              </a:rPr>
              <a:t> </a:t>
            </a:r>
            <a:r>
              <a:rPr lang="pl-PL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node affinity</a:t>
            </a:r>
            <a:r>
              <a:rPr lang="pl-PL" dirty="0">
                <a:solidFill>
                  <a:schemeClr val="bg1"/>
                </a:solidFill>
              </a:rPr>
              <a:t>. </a:t>
            </a:r>
          </a:p>
          <a:p>
            <a:r>
              <a:rPr lang="pl-PL" dirty="0" err="1">
                <a:solidFill>
                  <a:schemeClr val="bg1"/>
                </a:solidFill>
              </a:rPr>
              <a:t>Node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affinity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allows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you</a:t>
            </a:r>
            <a:r>
              <a:rPr lang="pl-PL" dirty="0">
                <a:solidFill>
                  <a:schemeClr val="bg1"/>
                </a:solidFill>
              </a:rPr>
              <a:t> to </a:t>
            </a:r>
            <a:r>
              <a:rPr lang="pl-PL" dirty="0" err="1">
                <a:solidFill>
                  <a:schemeClr val="bg1"/>
                </a:solidFill>
              </a:rPr>
              <a:t>create</a:t>
            </a:r>
            <a:r>
              <a:rPr lang="pl-PL" dirty="0">
                <a:solidFill>
                  <a:schemeClr val="bg1"/>
                </a:solidFill>
              </a:rPr>
              <a:t> a </a:t>
            </a:r>
            <a:r>
              <a:rPr lang="pl-PL" dirty="0" err="1">
                <a:solidFill>
                  <a:schemeClr val="bg1"/>
                </a:solidFill>
              </a:rPr>
              <a:t>scheduling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constraint</a:t>
            </a:r>
            <a:r>
              <a:rPr lang="pl-PL" dirty="0">
                <a:solidFill>
                  <a:schemeClr val="bg1"/>
                </a:solidFill>
              </a:rPr>
              <a:t> for the </a:t>
            </a:r>
            <a:r>
              <a:rPr lang="pl-PL" dirty="0" err="1">
                <a:solidFill>
                  <a:schemeClr val="bg1"/>
                </a:solidFill>
              </a:rPr>
              <a:t>node</a:t>
            </a:r>
            <a:r>
              <a:rPr lang="pl-PL" dirty="0">
                <a:solidFill>
                  <a:schemeClr val="bg1"/>
                </a:solidFill>
              </a:rPr>
              <a:t> on </a:t>
            </a:r>
            <a:r>
              <a:rPr lang="pl-PL" dirty="0" err="1">
                <a:solidFill>
                  <a:schemeClr val="bg1"/>
                </a:solidFill>
              </a:rPr>
              <a:t>which</a:t>
            </a:r>
            <a:r>
              <a:rPr lang="pl-PL" dirty="0">
                <a:solidFill>
                  <a:schemeClr val="bg1"/>
                </a:solidFill>
              </a:rPr>
              <a:t> the pod </a:t>
            </a:r>
            <a:r>
              <a:rPr lang="pl-PL" dirty="0" err="1">
                <a:solidFill>
                  <a:schemeClr val="bg1"/>
                </a:solidFill>
              </a:rPr>
              <a:t>will</a:t>
            </a:r>
            <a:r>
              <a:rPr lang="pl-PL" dirty="0">
                <a:solidFill>
                  <a:schemeClr val="bg1"/>
                </a:solidFill>
              </a:rPr>
              <a:t> be </a:t>
            </a:r>
            <a:r>
              <a:rPr lang="pl-PL" dirty="0" err="1">
                <a:solidFill>
                  <a:schemeClr val="bg1"/>
                </a:solidFill>
              </a:rPr>
              <a:t>scheduled</a:t>
            </a:r>
            <a:r>
              <a:rPr lang="pl-PL" dirty="0">
                <a:solidFill>
                  <a:schemeClr val="bg1"/>
                </a:solidFill>
              </a:rPr>
              <a:t>. </a:t>
            </a:r>
          </a:p>
          <a:p>
            <a:r>
              <a:rPr lang="pl-PL" dirty="0" err="1">
                <a:solidFill>
                  <a:schemeClr val="bg1"/>
                </a:solidFill>
              </a:rPr>
              <a:t>You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can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either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use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it</a:t>
            </a:r>
            <a:r>
              <a:rPr lang="pl-PL" dirty="0">
                <a:solidFill>
                  <a:schemeClr val="bg1"/>
                </a:solidFill>
              </a:rPr>
              <a:t> for the </a:t>
            </a:r>
            <a:r>
              <a:rPr lang="pl-PL" dirty="0" err="1">
                <a:solidFill>
                  <a:schemeClr val="bg1"/>
                </a:solidFill>
              </a:rPr>
              <a:t>built</a:t>
            </a:r>
            <a:r>
              <a:rPr lang="pl-PL" dirty="0">
                <a:solidFill>
                  <a:schemeClr val="bg1"/>
                </a:solidFill>
              </a:rPr>
              <a:t>-in </a:t>
            </a:r>
            <a:r>
              <a:rPr lang="pl-PL" dirty="0" err="1">
                <a:solidFill>
                  <a:schemeClr val="bg1"/>
                </a:solidFill>
              </a:rPr>
              <a:t>node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label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such</a:t>
            </a:r>
            <a:r>
              <a:rPr lang="pl-PL" dirty="0">
                <a:solidFill>
                  <a:schemeClr val="bg1"/>
                </a:solidFill>
              </a:rPr>
              <a:t> as </a:t>
            </a:r>
            <a:r>
              <a:rPr lang="pl-PL" dirty="0" err="1">
                <a:solidFill>
                  <a:schemeClr val="bg1"/>
                </a:solidFill>
              </a:rPr>
              <a:t>beta.kubernetes.io</a:t>
            </a:r>
            <a:r>
              <a:rPr lang="pl-PL" dirty="0">
                <a:solidFill>
                  <a:schemeClr val="bg1"/>
                </a:solidFill>
              </a:rPr>
              <a:t>/</a:t>
            </a:r>
            <a:r>
              <a:rPr lang="pl-PL" dirty="0" err="1">
                <a:solidFill>
                  <a:schemeClr val="bg1"/>
                </a:solidFill>
              </a:rPr>
              <a:t>instance-type</a:t>
            </a:r>
            <a:r>
              <a:rPr lang="pl-PL" dirty="0">
                <a:solidFill>
                  <a:schemeClr val="bg1"/>
                </a:solidFill>
              </a:rPr>
              <a:t>. Or </a:t>
            </a:r>
            <a:r>
              <a:rPr lang="pl-PL" dirty="0" err="1">
                <a:solidFill>
                  <a:schemeClr val="bg1"/>
                </a:solidFill>
              </a:rPr>
              <a:t>you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can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use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your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own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labels</a:t>
            </a:r>
            <a:r>
              <a:rPr lang="pl-PL" dirty="0">
                <a:solidFill>
                  <a:schemeClr val="bg1"/>
                </a:solidFill>
              </a:rPr>
              <a:t> to </a:t>
            </a:r>
            <a:r>
              <a:rPr lang="pl-PL" dirty="0" err="1">
                <a:solidFill>
                  <a:schemeClr val="bg1"/>
                </a:solidFill>
              </a:rPr>
              <a:t>select</a:t>
            </a:r>
            <a:r>
              <a:rPr lang="pl-PL" dirty="0">
                <a:solidFill>
                  <a:schemeClr val="bg1"/>
                </a:solidFill>
              </a:rPr>
              <a:t> the </a:t>
            </a:r>
            <a:r>
              <a:rPr lang="pl-PL" dirty="0" err="1">
                <a:solidFill>
                  <a:schemeClr val="bg1"/>
                </a:solidFill>
              </a:rPr>
              <a:t>right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node</a:t>
            </a:r>
            <a:r>
              <a:rPr lang="pl-PL" dirty="0">
                <a:solidFill>
                  <a:schemeClr val="bg1"/>
                </a:solidFill>
              </a:rPr>
              <a:t>.</a:t>
            </a:r>
          </a:p>
          <a:p>
            <a:r>
              <a:rPr lang="pl-PL" dirty="0" err="1">
                <a:solidFill>
                  <a:schemeClr val="bg1"/>
                </a:solidFill>
              </a:rPr>
              <a:t>Node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affinity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can</a:t>
            </a:r>
            <a:r>
              <a:rPr lang="pl-PL" dirty="0">
                <a:solidFill>
                  <a:schemeClr val="bg1"/>
                </a:solidFill>
              </a:rPr>
              <a:t> be </a:t>
            </a:r>
            <a:r>
              <a:rPr lang="pl-PL" dirty="0" err="1">
                <a:solidFill>
                  <a:schemeClr val="bg1"/>
                </a:solidFill>
              </a:rPr>
              <a:t>also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specified</a:t>
            </a:r>
            <a:r>
              <a:rPr lang="pl-PL" dirty="0">
                <a:solidFill>
                  <a:schemeClr val="bg1"/>
                </a:solidFill>
              </a:rPr>
              <a:t> in the </a:t>
            </a:r>
            <a:r>
              <a:rPr lang="pl-PL" dirty="0" err="1">
                <a:solidFill>
                  <a:schemeClr val="bg1"/>
                </a:solidFill>
              </a:rPr>
              <a:t>affinity</a:t>
            </a:r>
            <a:r>
              <a:rPr lang="pl-PL" dirty="0">
                <a:solidFill>
                  <a:schemeClr val="bg1"/>
                </a:solidFill>
              </a:rPr>
              <a:t> field of </a:t>
            </a:r>
            <a:r>
              <a:rPr lang="pl-PL" dirty="0" err="1">
                <a:solidFill>
                  <a:schemeClr val="bg1"/>
                </a:solidFill>
              </a:rPr>
              <a:t>our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custom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resources</a:t>
            </a:r>
            <a:r>
              <a:rPr lang="pl-PL" dirty="0">
                <a:solidFill>
                  <a:schemeClr val="bg1"/>
                </a:solidFill>
              </a:rPr>
              <a:t> for Kafka, </a:t>
            </a:r>
            <a:r>
              <a:rPr lang="pl-PL" dirty="0" err="1">
                <a:solidFill>
                  <a:schemeClr val="bg1"/>
                </a:solidFill>
              </a:rPr>
              <a:t>Zookeeper</a:t>
            </a:r>
            <a:r>
              <a:rPr lang="pl-PL" dirty="0">
                <a:solidFill>
                  <a:schemeClr val="bg1"/>
                </a:solidFill>
              </a:rPr>
              <a:t> and Kafka Connect.</a:t>
            </a:r>
            <a:endParaRPr lang="pl-PL" dirty="0">
              <a:solidFill>
                <a:schemeClr val="bg1"/>
              </a:solidFill>
              <a:effectLst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3369E7-ED25-CA47-BCEF-D1097574C601}"/>
              </a:ext>
            </a:extLst>
          </p:cNvPr>
          <p:cNvSpPr txBox="1"/>
          <p:nvPr/>
        </p:nvSpPr>
        <p:spPr>
          <a:xfrm>
            <a:off x="838200" y="6338746"/>
            <a:ext cx="7547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>
                <a:solidFill>
                  <a:schemeClr val="bg1"/>
                </a:solidFill>
              </a:rPr>
              <a:t>Source: </a:t>
            </a:r>
            <a:r>
              <a:rPr lang="pl-PL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https://strimzi.io/2018/07/30/running-kafka-on-dedicated-nodes.html</a:t>
            </a:r>
            <a:endParaRPr lang="pl-P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6243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8323"/>
            <a:ext cx="10515600" cy="1240853"/>
          </a:xfrm>
        </p:spPr>
        <p:txBody>
          <a:bodyPr>
            <a:normAutofit/>
          </a:bodyPr>
          <a:lstStyle/>
          <a:p>
            <a:r>
              <a:rPr lang="pl-PL" dirty="0" err="1">
                <a:solidFill>
                  <a:schemeClr val="bg1"/>
                </a:solidFill>
              </a:rPr>
              <a:t>Node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Affinity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Example</a:t>
            </a:r>
            <a:endParaRPr lang="pl-PL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6C3D803-062A-814B-AE53-3F3D756A371C}"/>
              </a:ext>
            </a:extLst>
          </p:cNvPr>
          <p:cNvSpPr txBox="1"/>
          <p:nvPr/>
        </p:nvSpPr>
        <p:spPr>
          <a:xfrm>
            <a:off x="838200" y="1464015"/>
            <a:ext cx="10635343" cy="4770537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sz="1600" dirty="0" err="1">
                <a:solidFill>
                  <a:srgbClr val="569CD6"/>
                </a:solidFill>
                <a:latin typeface="Menlo" panose="020B0609030804020204" pitchFamily="49" charset="0"/>
              </a:rPr>
              <a:t>apiVersion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sz="1600" dirty="0" err="1">
                <a:solidFill>
                  <a:srgbClr val="CE9178"/>
                </a:solidFill>
                <a:latin typeface="Menlo" panose="020B0609030804020204" pitchFamily="49" charset="0"/>
              </a:rPr>
              <a:t>kafka.strimzi.io</a:t>
            </a:r>
            <a:r>
              <a:rPr lang="pl-PL" sz="1600" dirty="0">
                <a:solidFill>
                  <a:srgbClr val="CE9178"/>
                </a:solidFill>
                <a:latin typeface="Menlo" panose="020B0609030804020204" pitchFamily="49" charset="0"/>
              </a:rPr>
              <a:t>/v1alpha1</a:t>
            </a:r>
            <a:endParaRPr lang="pl-PL" sz="16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1600" dirty="0" err="1">
                <a:solidFill>
                  <a:srgbClr val="569CD6"/>
                </a:solidFill>
                <a:latin typeface="Menlo" panose="020B0609030804020204" pitchFamily="49" charset="0"/>
              </a:rPr>
              <a:t>kind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sz="1600" dirty="0">
                <a:solidFill>
                  <a:srgbClr val="CE9178"/>
                </a:solidFill>
                <a:latin typeface="Menlo" panose="020B0609030804020204" pitchFamily="49" charset="0"/>
              </a:rPr>
              <a:t>Kafka</a:t>
            </a:r>
            <a:endParaRPr lang="pl-PL" sz="16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1600" dirty="0" err="1">
                <a:solidFill>
                  <a:srgbClr val="569CD6"/>
                </a:solidFill>
                <a:latin typeface="Menlo" panose="020B0609030804020204" pitchFamily="49" charset="0"/>
              </a:rPr>
              <a:t>metadata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sz="1600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sz="1600" dirty="0" err="1">
                <a:solidFill>
                  <a:srgbClr val="569CD6"/>
                </a:solidFill>
                <a:latin typeface="Menlo" panose="020B0609030804020204" pitchFamily="49" charset="0"/>
              </a:rPr>
              <a:t>name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sz="1600" dirty="0" err="1">
                <a:solidFill>
                  <a:srgbClr val="CE9178"/>
                </a:solidFill>
                <a:latin typeface="Menlo" panose="020B0609030804020204" pitchFamily="49" charset="0"/>
              </a:rPr>
              <a:t>kafka-cluster</a:t>
            </a:r>
            <a:endParaRPr lang="pl-PL" sz="16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1600" dirty="0">
                <a:solidFill>
                  <a:srgbClr val="569CD6"/>
                </a:solidFill>
                <a:latin typeface="Menlo" panose="020B0609030804020204" pitchFamily="49" charset="0"/>
              </a:rPr>
              <a:t>spec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sz="1600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sz="1600" dirty="0" err="1">
                <a:solidFill>
                  <a:srgbClr val="569CD6"/>
                </a:solidFill>
                <a:latin typeface="Menlo" panose="020B0609030804020204" pitchFamily="49" charset="0"/>
              </a:rPr>
              <a:t>kafka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sz="1600" dirty="0">
                <a:solidFill>
                  <a:srgbClr val="B5CEA8"/>
                </a:solidFill>
                <a:latin typeface="Menlo" panose="020B0609030804020204" pitchFamily="49" charset="0"/>
              </a:rPr>
              <a:t>  ...</a:t>
            </a:r>
            <a:endParaRPr lang="pl-PL" sz="16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1600" dirty="0">
                <a:solidFill>
                  <a:srgbClr val="569CD6"/>
                </a:solidFill>
                <a:latin typeface="Menlo" panose="020B0609030804020204" pitchFamily="49" charset="0"/>
              </a:rPr>
              <a:t>    </a:t>
            </a:r>
            <a:r>
              <a:rPr lang="pl-PL" sz="1600" dirty="0" err="1">
                <a:solidFill>
                  <a:srgbClr val="569CD6"/>
                </a:solidFill>
                <a:latin typeface="Menlo" panose="020B0609030804020204" pitchFamily="49" charset="0"/>
              </a:rPr>
              <a:t>affinity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sz="1600" dirty="0">
                <a:solidFill>
                  <a:srgbClr val="569CD6"/>
                </a:solidFill>
                <a:latin typeface="Menlo" panose="020B0609030804020204" pitchFamily="49" charset="0"/>
              </a:rPr>
              <a:t>      </a:t>
            </a:r>
            <a:r>
              <a:rPr lang="pl-PL" sz="1600" dirty="0" err="1">
                <a:solidFill>
                  <a:srgbClr val="569CD6"/>
                </a:solidFill>
                <a:latin typeface="Menlo" panose="020B0609030804020204" pitchFamily="49" charset="0"/>
              </a:rPr>
              <a:t>nodeAffinity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sz="1600" dirty="0">
                <a:solidFill>
                  <a:srgbClr val="569CD6"/>
                </a:solidFill>
                <a:latin typeface="Menlo" panose="020B0609030804020204" pitchFamily="49" charset="0"/>
              </a:rPr>
              <a:t>        </a:t>
            </a:r>
            <a:r>
              <a:rPr lang="pl-PL" sz="1600" dirty="0" err="1">
                <a:solidFill>
                  <a:srgbClr val="569CD6"/>
                </a:solidFill>
                <a:latin typeface="Menlo" panose="020B0609030804020204" pitchFamily="49" charset="0"/>
              </a:rPr>
              <a:t>requiredDuringSchedulingIgnoredDuringExecution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sz="1600" dirty="0">
                <a:solidFill>
                  <a:srgbClr val="569CD6"/>
                </a:solidFill>
                <a:latin typeface="Menlo" panose="020B0609030804020204" pitchFamily="49" charset="0"/>
              </a:rPr>
              <a:t>          </a:t>
            </a:r>
            <a:r>
              <a:rPr lang="pl-PL" sz="1600" dirty="0" err="1">
                <a:solidFill>
                  <a:srgbClr val="569CD6"/>
                </a:solidFill>
                <a:latin typeface="Menlo" panose="020B0609030804020204" pitchFamily="49" charset="0"/>
              </a:rPr>
              <a:t>nodeSelectorTerms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          - </a:t>
            </a:r>
            <a:r>
              <a:rPr lang="pl-PL" sz="1600" dirty="0" err="1">
                <a:solidFill>
                  <a:srgbClr val="569CD6"/>
                </a:solidFill>
                <a:latin typeface="Menlo" panose="020B0609030804020204" pitchFamily="49" charset="0"/>
              </a:rPr>
              <a:t>matchExpressions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            - </a:t>
            </a:r>
            <a:r>
              <a:rPr lang="pl-PL" sz="1600" dirty="0" err="1">
                <a:solidFill>
                  <a:srgbClr val="569CD6"/>
                </a:solidFill>
                <a:latin typeface="Menlo" panose="020B0609030804020204" pitchFamily="49" charset="0"/>
              </a:rPr>
              <a:t>key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sz="1600" dirty="0" err="1">
                <a:solidFill>
                  <a:srgbClr val="CE9178"/>
                </a:solidFill>
                <a:latin typeface="Menlo" panose="020B0609030804020204" pitchFamily="49" charset="0"/>
              </a:rPr>
              <a:t>node-type</a:t>
            </a:r>
            <a:endParaRPr lang="pl-PL" sz="16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1600" dirty="0">
                <a:solidFill>
                  <a:srgbClr val="569CD6"/>
                </a:solidFill>
                <a:latin typeface="Menlo" panose="020B0609030804020204" pitchFamily="49" charset="0"/>
              </a:rPr>
              <a:t>              operator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sz="1600" dirty="0">
                <a:solidFill>
                  <a:srgbClr val="CE9178"/>
                </a:solidFill>
                <a:latin typeface="Menlo" panose="020B0609030804020204" pitchFamily="49" charset="0"/>
              </a:rPr>
              <a:t>In</a:t>
            </a:r>
            <a:endParaRPr lang="pl-PL" sz="16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1600" dirty="0">
                <a:solidFill>
                  <a:srgbClr val="569CD6"/>
                </a:solidFill>
                <a:latin typeface="Menlo" panose="020B0609030804020204" pitchFamily="49" charset="0"/>
              </a:rPr>
              <a:t>              </a:t>
            </a:r>
            <a:r>
              <a:rPr lang="pl-PL" sz="1600" dirty="0" err="1">
                <a:solidFill>
                  <a:srgbClr val="569CD6"/>
                </a:solidFill>
                <a:latin typeface="Menlo" panose="020B0609030804020204" pitchFamily="49" charset="0"/>
              </a:rPr>
              <a:t>values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              - </a:t>
            </a:r>
            <a:r>
              <a:rPr lang="pl-PL" sz="1600" dirty="0">
                <a:solidFill>
                  <a:srgbClr val="CE9178"/>
                </a:solidFill>
                <a:latin typeface="Menlo" panose="020B0609030804020204" pitchFamily="49" charset="0"/>
              </a:rPr>
              <a:t>fast-network</a:t>
            </a:r>
            <a:endParaRPr lang="pl-PL" sz="16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1600" dirty="0">
                <a:solidFill>
                  <a:srgbClr val="B5CEA8"/>
                </a:solidFill>
                <a:latin typeface="Menlo" panose="020B0609030804020204" pitchFamily="49" charset="0"/>
              </a:rPr>
              <a:t>    ...</a:t>
            </a:r>
            <a:endParaRPr lang="pl-PL" sz="16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1600" dirty="0">
                <a:solidFill>
                  <a:srgbClr val="569CD6"/>
                </a:solidFill>
                <a:latin typeface="Menlo" panose="020B0609030804020204" pitchFamily="49" charset="0"/>
              </a:rPr>
              <a:t>    </a:t>
            </a:r>
            <a:r>
              <a:rPr lang="pl-PL" sz="1600" dirty="0" err="1">
                <a:solidFill>
                  <a:srgbClr val="569CD6"/>
                </a:solidFill>
                <a:latin typeface="Menlo" panose="020B0609030804020204" pitchFamily="49" charset="0"/>
              </a:rPr>
              <a:t>zookeeper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sz="1600" dirty="0">
                <a:solidFill>
                  <a:srgbClr val="B5CEA8"/>
                </a:solidFill>
                <a:latin typeface="Menlo" panose="020B0609030804020204" pitchFamily="49" charset="0"/>
              </a:rPr>
              <a:t>    ...</a:t>
            </a:r>
            <a:endParaRPr lang="pl-PL" sz="1600" dirty="0">
              <a:solidFill>
                <a:srgbClr val="D4D4D4"/>
              </a:solidFill>
              <a:latin typeface="Menlo" panose="020B060903080402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1B99D9-8D99-EA43-A150-D18422E13F9A}"/>
              </a:ext>
            </a:extLst>
          </p:cNvPr>
          <p:cNvSpPr txBox="1"/>
          <p:nvPr/>
        </p:nvSpPr>
        <p:spPr>
          <a:xfrm>
            <a:off x="6161314" y="4861841"/>
            <a:ext cx="53122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>
                <a:solidFill>
                  <a:schemeClr val="bg1"/>
                </a:solidFill>
              </a:rPr>
              <a:t>Kafka </a:t>
            </a:r>
            <a:r>
              <a:rPr lang="pl-PL" dirty="0" err="1">
                <a:solidFill>
                  <a:schemeClr val="bg1"/>
                </a:solidFill>
              </a:rPr>
              <a:t>pods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will</a:t>
            </a:r>
            <a:r>
              <a:rPr lang="pl-PL" dirty="0">
                <a:solidFill>
                  <a:schemeClr val="bg1"/>
                </a:solidFill>
              </a:rPr>
              <a:t> be </a:t>
            </a:r>
            <a:r>
              <a:rPr lang="pl-PL" dirty="0" err="1">
                <a:solidFill>
                  <a:schemeClr val="bg1"/>
                </a:solidFill>
              </a:rPr>
              <a:t>scheduled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only</a:t>
            </a:r>
            <a:r>
              <a:rPr lang="pl-PL" dirty="0">
                <a:solidFill>
                  <a:schemeClr val="bg1"/>
                </a:solidFill>
              </a:rPr>
              <a:t> on </a:t>
            </a:r>
            <a:r>
              <a:rPr lang="pl-PL" dirty="0" err="1">
                <a:solidFill>
                  <a:schemeClr val="bg1"/>
                </a:solidFill>
              </a:rPr>
              <a:t>nodes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whose</a:t>
            </a:r>
            <a:r>
              <a:rPr lang="pl-PL" dirty="0">
                <a:solidFill>
                  <a:schemeClr val="bg1"/>
                </a:solidFill>
              </a:rPr>
              <a:t> </a:t>
            </a:r>
            <a:r>
              <a:rPr lang="pl-PL" dirty="0" err="1">
                <a:solidFill>
                  <a:schemeClr val="accent2"/>
                </a:solidFill>
              </a:rPr>
              <a:t>node-type</a:t>
            </a:r>
            <a:r>
              <a:rPr lang="pl-PL" dirty="0">
                <a:solidFill>
                  <a:schemeClr val="bg1"/>
                </a:solidFill>
              </a:rPr>
              <a:t> </a:t>
            </a:r>
            <a:r>
              <a:rPr lang="pl-PL" dirty="0" err="1">
                <a:solidFill>
                  <a:schemeClr val="bg1"/>
                </a:solidFill>
              </a:rPr>
              <a:t>label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is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equal</a:t>
            </a:r>
            <a:r>
              <a:rPr lang="pl-PL" dirty="0">
                <a:solidFill>
                  <a:schemeClr val="bg1"/>
                </a:solidFill>
              </a:rPr>
              <a:t> to </a:t>
            </a:r>
            <a:r>
              <a:rPr lang="pl-PL" dirty="0">
                <a:solidFill>
                  <a:schemeClr val="accent2"/>
                </a:solidFill>
              </a:rPr>
              <a:t>fast-network</a:t>
            </a:r>
            <a:r>
              <a:rPr lang="pl-PL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92E5E5-DE9D-AD4E-8F98-8F8C9D9F5670}"/>
              </a:ext>
            </a:extLst>
          </p:cNvPr>
          <p:cNvSpPr txBox="1"/>
          <p:nvPr/>
        </p:nvSpPr>
        <p:spPr>
          <a:xfrm>
            <a:off x="838200" y="6338746"/>
            <a:ext cx="7547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>
                <a:solidFill>
                  <a:schemeClr val="bg1"/>
                </a:solidFill>
              </a:rPr>
              <a:t>Source: </a:t>
            </a:r>
            <a:r>
              <a:rPr lang="pl-PL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https://strimzi.io/2018/07/30/running-kafka-on-dedicated-nodes.html</a:t>
            </a:r>
            <a:endParaRPr lang="pl-P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5033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8323"/>
            <a:ext cx="10515600" cy="1240853"/>
          </a:xfrm>
        </p:spPr>
        <p:txBody>
          <a:bodyPr>
            <a:normAutofit/>
          </a:bodyPr>
          <a:lstStyle/>
          <a:p>
            <a:r>
              <a:rPr lang="pl-PL" dirty="0" err="1">
                <a:solidFill>
                  <a:schemeClr val="bg1"/>
                </a:solidFill>
              </a:rPr>
              <a:t>Dedicated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Nodes</a:t>
            </a:r>
            <a:endParaRPr lang="pl-PL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327AC9-3914-EB44-A001-95311A37C4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l-PL" dirty="0">
                <a:solidFill>
                  <a:schemeClr val="bg1"/>
                </a:solidFill>
              </a:rPr>
              <a:t>Pod </a:t>
            </a:r>
            <a:r>
              <a:rPr lang="pl-PL" dirty="0" err="1">
                <a:solidFill>
                  <a:schemeClr val="bg1"/>
                </a:solidFill>
              </a:rPr>
              <a:t>affinity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is</a:t>
            </a:r>
            <a:r>
              <a:rPr lang="pl-PL" dirty="0">
                <a:solidFill>
                  <a:schemeClr val="bg1"/>
                </a:solidFill>
              </a:rPr>
              <a:t> a </a:t>
            </a:r>
            <a:r>
              <a:rPr lang="pl-PL" dirty="0" err="1">
                <a:solidFill>
                  <a:schemeClr val="bg1"/>
                </a:solidFill>
              </a:rPr>
              <a:t>great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way</a:t>
            </a:r>
            <a:r>
              <a:rPr lang="pl-PL" dirty="0">
                <a:solidFill>
                  <a:schemeClr val="bg1"/>
                </a:solidFill>
              </a:rPr>
              <a:t> to influence pod </a:t>
            </a:r>
            <a:r>
              <a:rPr lang="pl-PL" dirty="0" err="1">
                <a:solidFill>
                  <a:schemeClr val="bg1"/>
                </a:solidFill>
              </a:rPr>
              <a:t>scheduling</a:t>
            </a:r>
            <a:r>
              <a:rPr lang="pl-PL" dirty="0">
                <a:solidFill>
                  <a:schemeClr val="bg1"/>
                </a:solidFill>
              </a:rPr>
              <a:t>, but </a:t>
            </a:r>
            <a:r>
              <a:rPr lang="pl-PL" dirty="0" err="1">
                <a:solidFill>
                  <a:schemeClr val="bg1"/>
                </a:solidFill>
              </a:rPr>
              <a:t>it’s</a:t>
            </a:r>
            <a:r>
              <a:rPr lang="pl-PL" dirty="0">
                <a:solidFill>
                  <a:schemeClr val="bg1"/>
                </a:solidFill>
              </a:rPr>
              <a:t> not </a:t>
            </a:r>
            <a:r>
              <a:rPr lang="pl-PL" dirty="0" err="1">
                <a:solidFill>
                  <a:schemeClr val="bg1"/>
                </a:solidFill>
              </a:rPr>
              <a:t>enough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entirely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prevent</a:t>
            </a:r>
            <a:r>
              <a:rPr lang="pl-PL" dirty="0">
                <a:solidFill>
                  <a:schemeClr val="bg1"/>
                </a:solidFill>
              </a:rPr>
              <a:t> the </a:t>
            </a:r>
            <a:r>
              <a:rPr lang="pl-PL" dirty="0" err="1">
                <a:solidFill>
                  <a:schemeClr val="bg1"/>
                </a:solidFill>
              </a:rPr>
              <a:t>noisy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neighbour</a:t>
            </a:r>
            <a:r>
              <a:rPr lang="pl-PL" dirty="0">
                <a:solidFill>
                  <a:schemeClr val="bg1"/>
                </a:solidFill>
              </a:rPr>
              <a:t> problem. </a:t>
            </a:r>
          </a:p>
          <a:p>
            <a:r>
              <a:rPr lang="pl-PL" dirty="0">
                <a:solidFill>
                  <a:schemeClr val="bg1"/>
                </a:solidFill>
              </a:rPr>
              <a:t>With </a:t>
            </a:r>
            <a:r>
              <a:rPr lang="pl-PL" dirty="0" err="1">
                <a:solidFill>
                  <a:schemeClr val="bg1"/>
                </a:solidFill>
              </a:rPr>
              <a:t>dedicated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nodes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you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can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make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sure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that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there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will</a:t>
            </a:r>
            <a:r>
              <a:rPr lang="pl-PL" dirty="0">
                <a:solidFill>
                  <a:schemeClr val="bg1"/>
                </a:solidFill>
              </a:rPr>
              <a:t> be </a:t>
            </a:r>
            <a:r>
              <a:rPr lang="pl-PL" dirty="0" err="1">
                <a:solidFill>
                  <a:schemeClr val="bg1"/>
                </a:solidFill>
              </a:rPr>
              <a:t>only</a:t>
            </a:r>
            <a:r>
              <a:rPr lang="pl-PL" dirty="0">
                <a:solidFill>
                  <a:schemeClr val="bg1"/>
                </a:solidFill>
              </a:rPr>
              <a:t> Kafka </a:t>
            </a:r>
            <a:r>
              <a:rPr lang="pl-PL" dirty="0" err="1">
                <a:solidFill>
                  <a:schemeClr val="bg1"/>
                </a:solidFill>
              </a:rPr>
              <a:t>pods</a:t>
            </a:r>
            <a:r>
              <a:rPr lang="pl-PL" dirty="0">
                <a:solidFill>
                  <a:schemeClr val="bg1"/>
                </a:solidFill>
              </a:rPr>
              <a:t> and system services </a:t>
            </a:r>
            <a:r>
              <a:rPr lang="pl-PL" dirty="0" err="1">
                <a:solidFill>
                  <a:schemeClr val="bg1"/>
                </a:solidFill>
              </a:rPr>
              <a:t>sharing</a:t>
            </a:r>
            <a:r>
              <a:rPr lang="pl-PL" dirty="0">
                <a:solidFill>
                  <a:schemeClr val="bg1"/>
                </a:solidFill>
              </a:rPr>
              <a:t> the </a:t>
            </a:r>
            <a:r>
              <a:rPr lang="pl-PL" dirty="0" err="1">
                <a:solidFill>
                  <a:schemeClr val="bg1"/>
                </a:solidFill>
              </a:rPr>
              <a:t>node</a:t>
            </a:r>
            <a:r>
              <a:rPr lang="pl-PL" dirty="0">
                <a:solidFill>
                  <a:schemeClr val="bg1"/>
                </a:solidFill>
              </a:rPr>
              <a:t>. </a:t>
            </a:r>
          </a:p>
          <a:p>
            <a:r>
              <a:rPr lang="pl-PL" dirty="0" err="1">
                <a:solidFill>
                  <a:schemeClr val="bg1"/>
                </a:solidFill>
              </a:rPr>
              <a:t>There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will</a:t>
            </a:r>
            <a:r>
              <a:rPr lang="pl-PL" dirty="0">
                <a:solidFill>
                  <a:schemeClr val="bg1"/>
                </a:solidFill>
              </a:rPr>
              <a:t> be no </a:t>
            </a:r>
            <a:r>
              <a:rPr lang="pl-PL" dirty="0" err="1">
                <a:solidFill>
                  <a:schemeClr val="bg1"/>
                </a:solidFill>
              </a:rPr>
              <a:t>other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pods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scheduled</a:t>
            </a:r>
            <a:r>
              <a:rPr lang="pl-PL" dirty="0">
                <a:solidFill>
                  <a:schemeClr val="bg1"/>
                </a:solidFill>
              </a:rPr>
              <a:t> on </a:t>
            </a:r>
            <a:r>
              <a:rPr lang="pl-PL" dirty="0" err="1">
                <a:solidFill>
                  <a:schemeClr val="bg1"/>
                </a:solidFill>
              </a:rPr>
              <a:t>such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machine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which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could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affect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or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disturb</a:t>
            </a:r>
            <a:r>
              <a:rPr lang="pl-PL" dirty="0">
                <a:solidFill>
                  <a:schemeClr val="bg1"/>
                </a:solidFill>
              </a:rPr>
              <a:t> the performance of the Kafka </a:t>
            </a:r>
            <a:r>
              <a:rPr lang="pl-PL" dirty="0" err="1">
                <a:solidFill>
                  <a:schemeClr val="bg1"/>
                </a:solidFill>
              </a:rPr>
              <a:t>brokers</a:t>
            </a:r>
            <a:r>
              <a:rPr lang="pl-PL" dirty="0">
                <a:solidFill>
                  <a:schemeClr val="bg1"/>
                </a:solidFill>
              </a:rPr>
              <a:t>.</a:t>
            </a:r>
          </a:p>
          <a:p>
            <a:r>
              <a:rPr lang="pl-PL" dirty="0">
                <a:solidFill>
                  <a:schemeClr val="bg1"/>
                </a:solidFill>
              </a:rPr>
              <a:t>To </a:t>
            </a:r>
            <a:r>
              <a:rPr lang="pl-PL" dirty="0" err="1">
                <a:solidFill>
                  <a:schemeClr val="bg1"/>
                </a:solidFill>
              </a:rPr>
              <a:t>create</a:t>
            </a:r>
            <a:r>
              <a:rPr lang="pl-PL" dirty="0">
                <a:solidFill>
                  <a:schemeClr val="bg1"/>
                </a:solidFill>
              </a:rPr>
              <a:t> a </a:t>
            </a:r>
            <a:r>
              <a:rPr lang="pl-PL" dirty="0" err="1">
                <a:solidFill>
                  <a:schemeClr val="bg1"/>
                </a:solidFill>
              </a:rPr>
              <a:t>dedicated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node</a:t>
            </a:r>
            <a:r>
              <a:rPr lang="pl-PL" dirty="0">
                <a:solidFill>
                  <a:schemeClr val="bg1"/>
                </a:solidFill>
              </a:rPr>
              <a:t>, </a:t>
            </a:r>
            <a:r>
              <a:rPr lang="pl-PL" dirty="0" err="1">
                <a:solidFill>
                  <a:schemeClr val="bg1"/>
                </a:solidFill>
              </a:rPr>
              <a:t>you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have</a:t>
            </a:r>
            <a:r>
              <a:rPr lang="pl-PL" dirty="0">
                <a:solidFill>
                  <a:schemeClr val="bg1"/>
                </a:solidFill>
              </a:rPr>
              <a:t> to </a:t>
            </a:r>
            <a:r>
              <a:rPr lang="pl-PL" dirty="0" err="1">
                <a:solidFill>
                  <a:schemeClr val="bg1"/>
                </a:solidFill>
              </a:rPr>
              <a:t>first</a:t>
            </a:r>
            <a:r>
              <a:rPr lang="pl-PL" dirty="0">
                <a:solidFill>
                  <a:schemeClr val="bg1"/>
                </a:solidFill>
              </a:rPr>
              <a:t> </a:t>
            </a:r>
            <a:r>
              <a:rPr lang="pl-PL" i="1" dirty="0" err="1">
                <a:solidFill>
                  <a:schemeClr val="bg1"/>
                </a:solidFill>
              </a:rPr>
              <a:t>taint</a:t>
            </a:r>
            <a:r>
              <a:rPr lang="pl-PL" dirty="0">
                <a:solidFill>
                  <a:schemeClr val="bg1"/>
                </a:solidFill>
              </a:rPr>
              <a:t> </a:t>
            </a:r>
            <a:r>
              <a:rPr lang="pl-PL" dirty="0" err="1">
                <a:solidFill>
                  <a:schemeClr val="bg1"/>
                </a:solidFill>
              </a:rPr>
              <a:t>it</a:t>
            </a:r>
            <a:r>
              <a:rPr lang="pl-PL" dirty="0">
                <a:solidFill>
                  <a:schemeClr val="bg1"/>
                </a:solidFill>
              </a:rPr>
              <a:t>.</a:t>
            </a:r>
          </a:p>
          <a:p>
            <a:r>
              <a:rPr lang="pl-PL" u="sng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Taints</a:t>
            </a:r>
            <a:r>
              <a:rPr lang="pl-PL" dirty="0">
                <a:solidFill>
                  <a:schemeClr val="bg1"/>
                </a:solidFill>
              </a:rPr>
              <a:t> </a:t>
            </a:r>
            <a:r>
              <a:rPr lang="pl-PL" dirty="0" err="1">
                <a:solidFill>
                  <a:schemeClr val="bg1"/>
                </a:solidFill>
              </a:rPr>
              <a:t>are</a:t>
            </a:r>
            <a:r>
              <a:rPr lang="pl-PL" dirty="0">
                <a:solidFill>
                  <a:schemeClr val="bg1"/>
                </a:solidFill>
              </a:rPr>
              <a:t> a </a:t>
            </a:r>
            <a:r>
              <a:rPr lang="pl-PL" dirty="0" err="1">
                <a:solidFill>
                  <a:schemeClr val="bg1"/>
                </a:solidFill>
              </a:rPr>
              <a:t>feature</a:t>
            </a:r>
            <a:r>
              <a:rPr lang="pl-PL" dirty="0">
                <a:solidFill>
                  <a:schemeClr val="bg1"/>
                </a:solidFill>
              </a:rPr>
              <a:t> of </a:t>
            </a:r>
            <a:r>
              <a:rPr lang="pl-PL" dirty="0" err="1">
                <a:solidFill>
                  <a:schemeClr val="bg1"/>
                </a:solidFill>
              </a:rPr>
              <a:t>nodes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which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can</a:t>
            </a:r>
            <a:r>
              <a:rPr lang="pl-PL" dirty="0">
                <a:solidFill>
                  <a:schemeClr val="bg1"/>
                </a:solidFill>
              </a:rPr>
              <a:t> be </a:t>
            </a:r>
            <a:r>
              <a:rPr lang="pl-PL" dirty="0" err="1">
                <a:solidFill>
                  <a:schemeClr val="bg1"/>
                </a:solidFill>
              </a:rPr>
              <a:t>used</a:t>
            </a:r>
            <a:r>
              <a:rPr lang="pl-PL" dirty="0">
                <a:solidFill>
                  <a:schemeClr val="bg1"/>
                </a:solidFill>
              </a:rPr>
              <a:t> to </a:t>
            </a:r>
            <a:r>
              <a:rPr lang="pl-PL" dirty="0" err="1">
                <a:solidFill>
                  <a:schemeClr val="bg1"/>
                </a:solidFill>
              </a:rPr>
              <a:t>repel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pods</a:t>
            </a:r>
            <a:r>
              <a:rPr lang="pl-PL" dirty="0">
                <a:solidFill>
                  <a:schemeClr val="bg1"/>
                </a:solidFill>
              </a:rPr>
              <a:t>.</a:t>
            </a:r>
            <a:endParaRPr lang="pl-PL" dirty="0">
              <a:solidFill>
                <a:schemeClr val="bg1"/>
              </a:solidFill>
              <a:effectLst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12AAC3-63A8-4049-9AF5-F1ABD758109E}"/>
              </a:ext>
            </a:extLst>
          </p:cNvPr>
          <p:cNvSpPr txBox="1"/>
          <p:nvPr/>
        </p:nvSpPr>
        <p:spPr>
          <a:xfrm>
            <a:off x="838200" y="6338746"/>
            <a:ext cx="7547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>
                <a:solidFill>
                  <a:schemeClr val="bg1"/>
                </a:solidFill>
              </a:rPr>
              <a:t>Source: </a:t>
            </a:r>
            <a:r>
              <a:rPr lang="pl-PL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https://strimzi.io/2018/07/30/running-kafka-on-dedicated-nodes.html</a:t>
            </a:r>
            <a:endParaRPr lang="pl-P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157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8323"/>
            <a:ext cx="10515600" cy="1240853"/>
          </a:xfrm>
        </p:spPr>
        <p:txBody>
          <a:bodyPr>
            <a:normAutofit/>
          </a:bodyPr>
          <a:lstStyle/>
          <a:p>
            <a:r>
              <a:rPr lang="pl-PL" dirty="0" err="1">
                <a:solidFill>
                  <a:schemeClr val="bg1"/>
                </a:solidFill>
              </a:rPr>
              <a:t>Dedicated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Nodes</a:t>
            </a:r>
            <a:r>
              <a:rPr lang="pl-PL" dirty="0">
                <a:solidFill>
                  <a:schemeClr val="bg1"/>
                </a:solidFill>
              </a:rPr>
              <a:t> - </a:t>
            </a:r>
            <a:r>
              <a:rPr lang="pl-PL" dirty="0" err="1">
                <a:solidFill>
                  <a:schemeClr val="bg1"/>
                </a:solidFill>
              </a:rPr>
              <a:t>example</a:t>
            </a:r>
            <a:endParaRPr lang="pl-PL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327AC9-3914-EB44-A001-95311A37C4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pl-PL" dirty="0">
              <a:solidFill>
                <a:schemeClr val="bg1"/>
              </a:solidFill>
              <a:effectLst/>
            </a:endParaRPr>
          </a:p>
          <a:p>
            <a:pPr marL="0" indent="0">
              <a:buNone/>
            </a:pPr>
            <a:endParaRPr lang="pl-PL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pl-PL" dirty="0">
                <a:solidFill>
                  <a:schemeClr val="bg1"/>
                </a:solidFill>
              </a:rPr>
              <a:t>The </a:t>
            </a:r>
            <a:r>
              <a:rPr lang="pl-PL" dirty="0" err="1">
                <a:solidFill>
                  <a:schemeClr val="bg1"/>
                </a:solidFill>
              </a:rPr>
              <a:t>taint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has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always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has</a:t>
            </a:r>
            <a:r>
              <a:rPr lang="pl-PL" dirty="0">
                <a:solidFill>
                  <a:schemeClr val="bg1"/>
                </a:solidFill>
              </a:rPr>
              <a:t> a </a:t>
            </a:r>
            <a:r>
              <a:rPr lang="pl-PL" dirty="0" err="1">
                <a:solidFill>
                  <a:schemeClr val="bg1"/>
                </a:solidFill>
              </a:rPr>
              <a:t>key</a:t>
            </a:r>
            <a:r>
              <a:rPr lang="pl-PL" dirty="0">
                <a:solidFill>
                  <a:schemeClr val="bg1"/>
                </a:solidFill>
              </a:rPr>
              <a:t>, </a:t>
            </a:r>
            <a:r>
              <a:rPr lang="pl-PL" dirty="0" err="1">
                <a:solidFill>
                  <a:schemeClr val="bg1"/>
                </a:solidFill>
              </a:rPr>
              <a:t>value</a:t>
            </a:r>
            <a:r>
              <a:rPr lang="pl-PL" dirty="0">
                <a:solidFill>
                  <a:schemeClr val="bg1"/>
                </a:solidFill>
              </a:rPr>
              <a:t> and </a:t>
            </a:r>
            <a:r>
              <a:rPr lang="pl-PL" dirty="0" err="1">
                <a:solidFill>
                  <a:schemeClr val="bg1"/>
                </a:solidFill>
              </a:rPr>
              <a:t>effect</a:t>
            </a:r>
            <a:r>
              <a:rPr lang="pl-PL" dirty="0">
                <a:solidFill>
                  <a:schemeClr val="bg1"/>
                </a:solidFill>
              </a:rPr>
              <a:t>. In the </a:t>
            </a:r>
            <a:r>
              <a:rPr lang="pl-PL" dirty="0" err="1">
                <a:solidFill>
                  <a:schemeClr val="bg1"/>
                </a:solidFill>
              </a:rPr>
              <a:t>example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above</a:t>
            </a:r>
            <a:r>
              <a:rPr lang="pl-PL" dirty="0">
                <a:solidFill>
                  <a:schemeClr val="bg1"/>
                </a:solidFill>
              </a:rPr>
              <a:t>, the </a:t>
            </a:r>
            <a:r>
              <a:rPr lang="pl-PL" dirty="0" err="1">
                <a:solidFill>
                  <a:schemeClr val="bg1"/>
                </a:solidFill>
              </a:rPr>
              <a:t>key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is</a:t>
            </a:r>
            <a:r>
              <a:rPr lang="pl-PL" dirty="0">
                <a:solidFill>
                  <a:schemeClr val="bg1"/>
                </a:solidFill>
              </a:rPr>
              <a:t> </a:t>
            </a:r>
            <a:r>
              <a:rPr lang="pl-PL" dirty="0" err="1">
                <a:solidFill>
                  <a:schemeClr val="bg1"/>
                </a:solidFill>
              </a:rPr>
              <a:t>dedicated</a:t>
            </a:r>
            <a:r>
              <a:rPr lang="pl-PL" dirty="0">
                <a:solidFill>
                  <a:schemeClr val="bg1"/>
                </a:solidFill>
              </a:rPr>
              <a:t>, the </a:t>
            </a:r>
            <a:r>
              <a:rPr lang="pl-PL" dirty="0" err="1">
                <a:solidFill>
                  <a:schemeClr val="bg1"/>
                </a:solidFill>
              </a:rPr>
              <a:t>value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is</a:t>
            </a:r>
            <a:r>
              <a:rPr lang="pl-PL" dirty="0">
                <a:solidFill>
                  <a:schemeClr val="bg1"/>
                </a:solidFill>
              </a:rPr>
              <a:t> </a:t>
            </a:r>
            <a:r>
              <a:rPr lang="pl-PL" dirty="0" err="1">
                <a:solidFill>
                  <a:schemeClr val="bg1"/>
                </a:solidFill>
              </a:rPr>
              <a:t>kafka</a:t>
            </a:r>
            <a:r>
              <a:rPr lang="pl-PL" dirty="0">
                <a:solidFill>
                  <a:schemeClr val="bg1"/>
                </a:solidFill>
              </a:rPr>
              <a:t> and the </a:t>
            </a:r>
            <a:r>
              <a:rPr lang="pl-PL" dirty="0" err="1">
                <a:solidFill>
                  <a:schemeClr val="bg1"/>
                </a:solidFill>
              </a:rPr>
              <a:t>effect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is</a:t>
            </a:r>
            <a:r>
              <a:rPr lang="pl-PL" dirty="0">
                <a:solidFill>
                  <a:schemeClr val="bg1"/>
                </a:solidFill>
              </a:rPr>
              <a:t> </a:t>
            </a:r>
            <a:r>
              <a:rPr lang="pl-PL" dirty="0" err="1">
                <a:solidFill>
                  <a:schemeClr val="bg1"/>
                </a:solidFill>
              </a:rPr>
              <a:t>NoSchedule</a:t>
            </a:r>
            <a:endParaRPr lang="pl-PL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pl-PL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pl-PL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pl-PL" dirty="0">
              <a:solidFill>
                <a:schemeClr val="bg1"/>
              </a:solidFill>
              <a:effectLst/>
            </a:endParaRPr>
          </a:p>
          <a:p>
            <a:pPr marL="0" indent="0">
              <a:buNone/>
            </a:pPr>
            <a:r>
              <a:rPr lang="pl-PL" dirty="0" err="1">
                <a:solidFill>
                  <a:schemeClr val="bg1"/>
                </a:solidFill>
              </a:rPr>
              <a:t>Once</a:t>
            </a:r>
            <a:r>
              <a:rPr lang="pl-PL" dirty="0">
                <a:solidFill>
                  <a:schemeClr val="bg1"/>
                </a:solidFill>
              </a:rPr>
              <a:t> the </a:t>
            </a:r>
            <a:r>
              <a:rPr lang="pl-PL" dirty="0" err="1">
                <a:solidFill>
                  <a:schemeClr val="bg1"/>
                </a:solidFill>
              </a:rPr>
              <a:t>taint</a:t>
            </a:r>
            <a:r>
              <a:rPr lang="pl-PL" dirty="0">
                <a:solidFill>
                  <a:schemeClr val="bg1"/>
                </a:solidFill>
              </a:rPr>
              <a:t> and the </a:t>
            </a:r>
            <a:r>
              <a:rPr lang="pl-PL" dirty="0" err="1">
                <a:solidFill>
                  <a:schemeClr val="bg1"/>
                </a:solidFill>
              </a:rPr>
              <a:t>label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are</a:t>
            </a:r>
            <a:r>
              <a:rPr lang="pl-PL" dirty="0">
                <a:solidFill>
                  <a:schemeClr val="bg1"/>
                </a:solidFill>
              </a:rPr>
              <a:t> set, we </a:t>
            </a:r>
            <a:r>
              <a:rPr lang="pl-PL" dirty="0" err="1">
                <a:solidFill>
                  <a:schemeClr val="bg1"/>
                </a:solidFill>
              </a:rPr>
              <a:t>can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deploy</a:t>
            </a:r>
            <a:r>
              <a:rPr lang="pl-PL" dirty="0">
                <a:solidFill>
                  <a:schemeClr val="bg1"/>
                </a:solidFill>
              </a:rPr>
              <a:t> the Kafka </a:t>
            </a:r>
            <a:r>
              <a:rPr lang="pl-PL" dirty="0" err="1">
                <a:solidFill>
                  <a:schemeClr val="bg1"/>
                </a:solidFill>
              </a:rPr>
              <a:t>cluster</a:t>
            </a:r>
            <a:r>
              <a:rPr lang="pl-PL" dirty="0">
                <a:solidFill>
                  <a:schemeClr val="bg1"/>
                </a:solidFill>
              </a:rPr>
              <a:t>.</a:t>
            </a:r>
            <a:endParaRPr lang="pl-PL" dirty="0">
              <a:solidFill>
                <a:schemeClr val="bg1"/>
              </a:solidFill>
              <a:effectLst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6C2476-876A-F348-8B64-A1CEF2B861B3}"/>
              </a:ext>
            </a:extLst>
          </p:cNvPr>
          <p:cNvSpPr txBox="1"/>
          <p:nvPr/>
        </p:nvSpPr>
        <p:spPr>
          <a:xfrm>
            <a:off x="838200" y="1689736"/>
            <a:ext cx="10515600" cy="830997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sz="2400" dirty="0">
                <a:solidFill>
                  <a:srgbClr val="00B050"/>
                </a:solidFill>
              </a:rPr>
              <a:t>$ </a:t>
            </a:r>
            <a:r>
              <a:rPr lang="pl-PL" sz="2400" dirty="0" err="1">
                <a:solidFill>
                  <a:srgbClr val="00B050"/>
                </a:solidFill>
              </a:rPr>
              <a:t>kubectl</a:t>
            </a:r>
            <a:r>
              <a:rPr lang="pl-PL" sz="2400" dirty="0">
                <a:solidFill>
                  <a:srgbClr val="00B050"/>
                </a:solidFill>
              </a:rPr>
              <a:t> </a:t>
            </a:r>
            <a:r>
              <a:rPr lang="pl-PL" sz="2400" dirty="0" err="1">
                <a:solidFill>
                  <a:srgbClr val="00B050"/>
                </a:solidFill>
              </a:rPr>
              <a:t>taint</a:t>
            </a:r>
            <a:r>
              <a:rPr lang="pl-PL" sz="2400" dirty="0">
                <a:solidFill>
                  <a:srgbClr val="00B050"/>
                </a:solidFill>
              </a:rPr>
              <a:t> </a:t>
            </a:r>
            <a:r>
              <a:rPr lang="pl-PL" sz="2400" dirty="0" err="1">
                <a:solidFill>
                  <a:srgbClr val="00B050"/>
                </a:solidFill>
              </a:rPr>
              <a:t>nodes</a:t>
            </a:r>
            <a:r>
              <a:rPr lang="pl-PL" sz="2400" dirty="0">
                <a:solidFill>
                  <a:srgbClr val="00B050"/>
                </a:solidFill>
              </a:rPr>
              <a:t> ip-10-0-0-124.ec2.internal </a:t>
            </a:r>
            <a:r>
              <a:rPr lang="pl-PL" sz="2400" dirty="0" err="1">
                <a:solidFill>
                  <a:srgbClr val="00B050"/>
                </a:solidFill>
              </a:rPr>
              <a:t>dedicated</a:t>
            </a:r>
            <a:r>
              <a:rPr lang="pl-PL" sz="2400" dirty="0">
                <a:solidFill>
                  <a:srgbClr val="00B050"/>
                </a:solidFill>
              </a:rPr>
              <a:t>=</a:t>
            </a:r>
            <a:r>
              <a:rPr lang="pl-PL" sz="2400" dirty="0" err="1">
                <a:solidFill>
                  <a:srgbClr val="00B050"/>
                </a:solidFill>
              </a:rPr>
              <a:t>Kafka:NoSchedule</a:t>
            </a:r>
            <a:r>
              <a:rPr lang="pl-PL" sz="2400" dirty="0">
                <a:solidFill>
                  <a:srgbClr val="00B050"/>
                </a:solidFill>
              </a:rPr>
              <a:t> </a:t>
            </a:r>
          </a:p>
          <a:p>
            <a:r>
              <a:rPr lang="pl-PL" sz="2400" dirty="0" err="1">
                <a:solidFill>
                  <a:srgbClr val="00B050"/>
                </a:solidFill>
              </a:rPr>
              <a:t>node</a:t>
            </a:r>
            <a:r>
              <a:rPr lang="pl-PL" sz="2400" dirty="0">
                <a:solidFill>
                  <a:srgbClr val="00B050"/>
                </a:solidFill>
              </a:rPr>
              <a:t> "ip-10-0-0-124.ec2.internal" </a:t>
            </a:r>
            <a:r>
              <a:rPr lang="pl-PL" sz="2400" dirty="0" err="1">
                <a:solidFill>
                  <a:srgbClr val="00B050"/>
                </a:solidFill>
              </a:rPr>
              <a:t>tainted</a:t>
            </a:r>
            <a:endParaRPr lang="pl-PL" sz="2400" dirty="0">
              <a:solidFill>
                <a:srgbClr val="00B05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DD365B-76A0-FE47-B225-CD169DB8A426}"/>
              </a:ext>
            </a:extLst>
          </p:cNvPr>
          <p:cNvSpPr txBox="1"/>
          <p:nvPr/>
        </p:nvSpPr>
        <p:spPr>
          <a:xfrm>
            <a:off x="838200" y="4001294"/>
            <a:ext cx="10515600" cy="830997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sz="2400" dirty="0">
                <a:solidFill>
                  <a:srgbClr val="00B050"/>
                </a:solidFill>
              </a:rPr>
              <a:t>$ </a:t>
            </a:r>
            <a:r>
              <a:rPr lang="pl-PL" sz="2400" dirty="0" err="1">
                <a:solidFill>
                  <a:srgbClr val="00B050"/>
                </a:solidFill>
              </a:rPr>
              <a:t>kubectl</a:t>
            </a:r>
            <a:r>
              <a:rPr lang="pl-PL" sz="2400" dirty="0">
                <a:solidFill>
                  <a:srgbClr val="00B050"/>
                </a:solidFill>
              </a:rPr>
              <a:t> </a:t>
            </a:r>
            <a:r>
              <a:rPr lang="pl-PL" sz="2400" dirty="0" err="1">
                <a:solidFill>
                  <a:srgbClr val="00B050"/>
                </a:solidFill>
              </a:rPr>
              <a:t>label</a:t>
            </a:r>
            <a:r>
              <a:rPr lang="pl-PL" sz="2400" dirty="0">
                <a:solidFill>
                  <a:srgbClr val="00B050"/>
                </a:solidFill>
              </a:rPr>
              <a:t> </a:t>
            </a:r>
            <a:r>
              <a:rPr lang="pl-PL" sz="2400" dirty="0" err="1">
                <a:solidFill>
                  <a:srgbClr val="00B050"/>
                </a:solidFill>
              </a:rPr>
              <a:t>nodes</a:t>
            </a:r>
            <a:r>
              <a:rPr lang="pl-PL" sz="2400" dirty="0">
                <a:solidFill>
                  <a:srgbClr val="00B050"/>
                </a:solidFill>
              </a:rPr>
              <a:t> ip-10-0-0-124.ec2.internal </a:t>
            </a:r>
            <a:r>
              <a:rPr lang="pl-PL" sz="2400" dirty="0" err="1">
                <a:solidFill>
                  <a:srgbClr val="00B050"/>
                </a:solidFill>
              </a:rPr>
              <a:t>dedicated</a:t>
            </a:r>
            <a:r>
              <a:rPr lang="pl-PL" sz="2400" dirty="0">
                <a:solidFill>
                  <a:srgbClr val="00B050"/>
                </a:solidFill>
              </a:rPr>
              <a:t>=Kafka </a:t>
            </a:r>
          </a:p>
          <a:p>
            <a:r>
              <a:rPr lang="pl-PL" sz="2400" dirty="0" err="1">
                <a:solidFill>
                  <a:srgbClr val="00B050"/>
                </a:solidFill>
              </a:rPr>
              <a:t>node</a:t>
            </a:r>
            <a:r>
              <a:rPr lang="pl-PL" sz="2400" dirty="0">
                <a:solidFill>
                  <a:srgbClr val="00B050"/>
                </a:solidFill>
              </a:rPr>
              <a:t> "ip-10-0-0-124.ec2.internal" </a:t>
            </a:r>
            <a:r>
              <a:rPr lang="pl-PL" sz="2400" dirty="0" err="1">
                <a:solidFill>
                  <a:srgbClr val="00B050"/>
                </a:solidFill>
              </a:rPr>
              <a:t>labeled</a:t>
            </a:r>
            <a:endParaRPr lang="pl-PL" sz="2400" dirty="0">
              <a:solidFill>
                <a:srgbClr val="00B05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DE3011-3941-AB42-A678-7BDD606410B0}"/>
              </a:ext>
            </a:extLst>
          </p:cNvPr>
          <p:cNvSpPr txBox="1"/>
          <p:nvPr/>
        </p:nvSpPr>
        <p:spPr>
          <a:xfrm>
            <a:off x="838200" y="6338746"/>
            <a:ext cx="7547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>
                <a:solidFill>
                  <a:schemeClr val="bg1"/>
                </a:solidFill>
              </a:rPr>
              <a:t>Source: </a:t>
            </a:r>
            <a:r>
              <a:rPr lang="pl-PL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https://strimzi.io/2018/07/30/running-kafka-on-dedicated-nodes.html</a:t>
            </a:r>
            <a:endParaRPr lang="pl-P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42608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8323"/>
            <a:ext cx="10515600" cy="1240853"/>
          </a:xfrm>
        </p:spPr>
        <p:txBody>
          <a:bodyPr>
            <a:normAutofit/>
          </a:bodyPr>
          <a:lstStyle/>
          <a:p>
            <a:r>
              <a:rPr lang="pl-PL" dirty="0" err="1">
                <a:solidFill>
                  <a:schemeClr val="bg1"/>
                </a:solidFill>
              </a:rPr>
              <a:t>Dedicated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Nodes</a:t>
            </a:r>
            <a:r>
              <a:rPr lang="pl-PL" dirty="0">
                <a:solidFill>
                  <a:schemeClr val="bg1"/>
                </a:solidFill>
              </a:rPr>
              <a:t> - </a:t>
            </a:r>
            <a:r>
              <a:rPr lang="pl-PL" dirty="0" err="1">
                <a:solidFill>
                  <a:schemeClr val="bg1"/>
                </a:solidFill>
              </a:rPr>
              <a:t>example</a:t>
            </a:r>
            <a:endParaRPr lang="pl-PL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327AC9-3914-EB44-A001-95311A37C4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pl-PL" dirty="0">
              <a:solidFill>
                <a:schemeClr val="bg1"/>
              </a:solidFill>
              <a:effectLst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37E726-46BC-D04A-A3F0-41B3680FCF37}"/>
              </a:ext>
            </a:extLst>
          </p:cNvPr>
          <p:cNvSpPr txBox="1"/>
          <p:nvPr/>
        </p:nvSpPr>
        <p:spPr>
          <a:xfrm>
            <a:off x="838200" y="1464015"/>
            <a:ext cx="10635343" cy="5262979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apiVersion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kafka.strimzi.io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/v1alpha1</a:t>
            </a:r>
            <a:endParaRPr lang="pl-PL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kind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Kafka</a:t>
            </a:r>
            <a:endParaRPr lang="pl-PL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metadata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sz="1400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name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kafka-cluster</a:t>
            </a:r>
            <a:endParaRPr lang="pl-PL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1400" dirty="0">
                <a:solidFill>
                  <a:srgbClr val="569CD6"/>
                </a:solidFill>
                <a:latin typeface="Menlo" panose="020B0609030804020204" pitchFamily="49" charset="0"/>
              </a:rPr>
              <a:t>spec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sz="1400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kafka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sz="1400" dirty="0">
                <a:solidFill>
                  <a:srgbClr val="B5CEA8"/>
                </a:solidFill>
                <a:latin typeface="Menlo" panose="020B0609030804020204" pitchFamily="49" charset="0"/>
              </a:rPr>
              <a:t>  ...</a:t>
            </a:r>
            <a:endParaRPr lang="pl-PL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1400" dirty="0">
                <a:solidFill>
                  <a:srgbClr val="569CD6"/>
                </a:solidFill>
                <a:latin typeface="Menlo" panose="020B0609030804020204" pitchFamily="49" charset="0"/>
              </a:rPr>
              <a:t>    </a:t>
            </a:r>
            <a:r>
              <a:rPr lang="pl-PL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tolerations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    - </a:t>
            </a:r>
            <a:r>
              <a:rPr lang="pl-PL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key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dedicated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endParaRPr lang="pl-PL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1400" dirty="0">
                <a:solidFill>
                  <a:srgbClr val="569CD6"/>
                </a:solidFill>
                <a:latin typeface="Menlo" panose="020B0609030804020204" pitchFamily="49" charset="0"/>
              </a:rPr>
              <a:t>      operator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Equal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endParaRPr lang="pl-PL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1400" dirty="0">
                <a:solidFill>
                  <a:srgbClr val="569CD6"/>
                </a:solidFill>
                <a:latin typeface="Menlo" panose="020B0609030804020204" pitchFamily="49" charset="0"/>
              </a:rPr>
              <a:t>      </a:t>
            </a:r>
            <a:r>
              <a:rPr lang="pl-PL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value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"Kafka"</a:t>
            </a:r>
            <a:endParaRPr lang="pl-PL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1400" dirty="0">
                <a:solidFill>
                  <a:srgbClr val="569CD6"/>
                </a:solidFill>
                <a:latin typeface="Menlo" panose="020B0609030804020204" pitchFamily="49" charset="0"/>
              </a:rPr>
              <a:t>      </a:t>
            </a:r>
            <a:r>
              <a:rPr lang="pl-PL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effect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NoSchedule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endParaRPr lang="pl-PL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1400" dirty="0">
                <a:solidFill>
                  <a:srgbClr val="569CD6"/>
                </a:solidFill>
                <a:latin typeface="Menlo" panose="020B0609030804020204" pitchFamily="49" charset="0"/>
              </a:rPr>
              <a:t>    </a:t>
            </a:r>
            <a:r>
              <a:rPr lang="pl-PL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affinity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sz="1400" dirty="0">
                <a:solidFill>
                  <a:srgbClr val="569CD6"/>
                </a:solidFill>
                <a:latin typeface="Menlo" panose="020B0609030804020204" pitchFamily="49" charset="0"/>
              </a:rPr>
              <a:t>      </a:t>
            </a:r>
            <a:r>
              <a:rPr lang="pl-PL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nodeAffinity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sz="1400" dirty="0">
                <a:solidFill>
                  <a:srgbClr val="569CD6"/>
                </a:solidFill>
                <a:latin typeface="Menlo" panose="020B0609030804020204" pitchFamily="49" charset="0"/>
              </a:rPr>
              <a:t>        </a:t>
            </a:r>
            <a:r>
              <a:rPr lang="pl-PL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requiredDuringSchedulingIgnoredDuringExecution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sz="1400" dirty="0">
                <a:solidFill>
                  <a:srgbClr val="569CD6"/>
                </a:solidFill>
                <a:latin typeface="Menlo" panose="020B0609030804020204" pitchFamily="49" charset="0"/>
              </a:rPr>
              <a:t>      </a:t>
            </a:r>
            <a:r>
              <a:rPr lang="pl-PL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nodeSelectorTerms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      - </a:t>
            </a:r>
            <a:r>
              <a:rPr lang="pl-PL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matchExpressions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        - </a:t>
            </a:r>
            <a:r>
              <a:rPr lang="pl-PL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key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dedicated</a:t>
            </a:r>
            <a:endParaRPr lang="pl-PL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1400" dirty="0">
                <a:solidFill>
                  <a:srgbClr val="569CD6"/>
                </a:solidFill>
                <a:latin typeface="Menlo" panose="020B0609030804020204" pitchFamily="49" charset="0"/>
              </a:rPr>
              <a:t>          operator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In</a:t>
            </a:r>
            <a:endParaRPr lang="pl-PL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1400" dirty="0">
                <a:solidFill>
                  <a:srgbClr val="569CD6"/>
                </a:solidFill>
                <a:latin typeface="Menlo" panose="020B0609030804020204" pitchFamily="49" charset="0"/>
              </a:rPr>
              <a:t>          </a:t>
            </a:r>
            <a:r>
              <a:rPr lang="pl-PL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values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          - 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Kafka</a:t>
            </a:r>
            <a:endParaRPr lang="pl-PL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1400" dirty="0">
                <a:solidFill>
                  <a:srgbClr val="B5CEA8"/>
                </a:solidFill>
                <a:latin typeface="Menlo" panose="020B0609030804020204" pitchFamily="49" charset="0"/>
              </a:rPr>
              <a:t>  ...</a:t>
            </a:r>
            <a:endParaRPr lang="pl-PL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1400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zookeeper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sz="1400" dirty="0">
                <a:solidFill>
                  <a:srgbClr val="B5CEA8"/>
                </a:solidFill>
                <a:latin typeface="Menlo" panose="020B0609030804020204" pitchFamily="49" charset="0"/>
              </a:rPr>
              <a:t>  ...</a:t>
            </a:r>
            <a:endParaRPr lang="pl-PL" sz="1400" dirty="0">
              <a:solidFill>
                <a:srgbClr val="D4D4D4"/>
              </a:solidFill>
              <a:latin typeface="Menlo" panose="020B060903080402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59329F-3898-494E-BC92-6275A37DBDCF}"/>
              </a:ext>
            </a:extLst>
          </p:cNvPr>
          <p:cNvSpPr txBox="1"/>
          <p:nvPr/>
        </p:nvSpPr>
        <p:spPr>
          <a:xfrm>
            <a:off x="5671456" y="5200460"/>
            <a:ext cx="53122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 err="1">
                <a:solidFill>
                  <a:schemeClr val="bg1"/>
                </a:solidFill>
              </a:rPr>
              <a:t>This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will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make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sure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that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only</a:t>
            </a:r>
            <a:r>
              <a:rPr lang="pl-PL" dirty="0">
                <a:solidFill>
                  <a:schemeClr val="bg1"/>
                </a:solidFill>
              </a:rPr>
              <a:t> the Kafka </a:t>
            </a:r>
            <a:r>
              <a:rPr lang="pl-PL" dirty="0" err="1">
                <a:solidFill>
                  <a:schemeClr val="bg1"/>
                </a:solidFill>
              </a:rPr>
              <a:t>pods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will</a:t>
            </a:r>
            <a:r>
              <a:rPr lang="pl-PL" dirty="0">
                <a:solidFill>
                  <a:schemeClr val="bg1"/>
                </a:solidFill>
              </a:rPr>
              <a:t> be </a:t>
            </a:r>
            <a:r>
              <a:rPr lang="pl-PL" dirty="0" err="1">
                <a:solidFill>
                  <a:schemeClr val="bg1"/>
                </a:solidFill>
              </a:rPr>
              <a:t>running</a:t>
            </a:r>
            <a:r>
              <a:rPr lang="pl-PL" dirty="0">
                <a:solidFill>
                  <a:schemeClr val="bg1"/>
                </a:solidFill>
              </a:rPr>
              <a:t> on the </a:t>
            </a:r>
            <a:r>
              <a:rPr lang="pl-PL" dirty="0" err="1">
                <a:solidFill>
                  <a:schemeClr val="bg1"/>
                </a:solidFill>
              </a:rPr>
              <a:t>dedicated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nodes</a:t>
            </a:r>
            <a:r>
              <a:rPr lang="pl-PL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286111A-20E1-754D-85C2-DA4EA274410D}"/>
              </a:ext>
            </a:extLst>
          </p:cNvPr>
          <p:cNvSpPr txBox="1"/>
          <p:nvPr/>
        </p:nvSpPr>
        <p:spPr>
          <a:xfrm>
            <a:off x="838200" y="6338746"/>
            <a:ext cx="7547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>
                <a:solidFill>
                  <a:schemeClr val="bg1"/>
                </a:solidFill>
              </a:rPr>
              <a:t>Source: </a:t>
            </a:r>
            <a:r>
              <a:rPr lang="pl-PL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https://strimzi.io/2018/07/30/running-kafka-on-dedicated-nodes.html</a:t>
            </a:r>
            <a:endParaRPr lang="pl-P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7178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ctangle 59">
            <a:extLst>
              <a:ext uri="{FF2B5EF4-FFF2-40B4-BE49-F238E27FC236}">
                <a16:creationId xmlns:a16="http://schemas.microsoft.com/office/drawing/2014/main" id="{E20EB187-900F-4AF5-813B-101456D9F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1F4D88F-6D93-2845-99BC-042B0184935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4229" b="150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7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7349" y="1200152"/>
            <a:ext cx="6897171" cy="445769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8000" dirty="0">
                <a:solidFill>
                  <a:srgbClr val="FFFFFF"/>
                </a:solidFill>
              </a:rPr>
              <a:t>Kafka Log Compaction</a:t>
            </a: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624D17C8-E9C2-48A4-AA36-D7048A6CCC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286000"/>
            <a:ext cx="0" cy="22860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45131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8323"/>
            <a:ext cx="10515600" cy="1240853"/>
          </a:xfrm>
        </p:spPr>
        <p:txBody>
          <a:bodyPr>
            <a:normAutofit/>
          </a:bodyPr>
          <a:lstStyle/>
          <a:p>
            <a:r>
              <a:rPr lang="pl-PL" dirty="0">
                <a:solidFill>
                  <a:schemeClr val="bg1"/>
                </a:solidFill>
              </a:rPr>
              <a:t>Kafka Log </a:t>
            </a:r>
            <a:r>
              <a:rPr lang="pl-PL" dirty="0" err="1">
                <a:solidFill>
                  <a:schemeClr val="bg1"/>
                </a:solidFill>
              </a:rPr>
              <a:t>Compaction</a:t>
            </a:r>
            <a:endParaRPr lang="pl-PL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AA7C90E-E6F5-8C43-93FF-C82808545FE5}"/>
              </a:ext>
            </a:extLst>
          </p:cNvPr>
          <p:cNvSpPr txBox="1"/>
          <p:nvPr/>
        </p:nvSpPr>
        <p:spPr>
          <a:xfrm>
            <a:off x="1197429" y="6411686"/>
            <a:ext cx="8056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>
                <a:solidFill>
                  <a:schemeClr val="bg1"/>
                </a:solidFill>
              </a:rPr>
              <a:t>Source: </a:t>
            </a:r>
            <a:r>
              <a:rPr lang="pl-PL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http://cloudurable.com/blog/kafka-architecture-log-compaction/index.html</a:t>
            </a:r>
            <a:endParaRPr lang="pl-PL" dirty="0">
              <a:solidFill>
                <a:schemeClr val="bg1"/>
              </a:solidFill>
            </a:endParaRP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5DD80D6B-C851-E447-8365-CE19C453F9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>
                <a:solidFill>
                  <a:schemeClr val="bg1"/>
                </a:solidFill>
              </a:rPr>
              <a:t>With a </a:t>
            </a:r>
            <a:r>
              <a:rPr lang="pl-PL" i="1" dirty="0" err="1">
                <a:solidFill>
                  <a:schemeClr val="bg1"/>
                </a:solidFill>
              </a:rPr>
              <a:t>compacted</a:t>
            </a:r>
            <a:r>
              <a:rPr lang="pl-PL" i="1" dirty="0">
                <a:solidFill>
                  <a:schemeClr val="bg1"/>
                </a:solidFill>
              </a:rPr>
              <a:t> log</a:t>
            </a:r>
            <a:r>
              <a:rPr lang="pl-PL" dirty="0">
                <a:solidFill>
                  <a:schemeClr val="bg1"/>
                </a:solidFill>
              </a:rPr>
              <a:t>, the log </a:t>
            </a:r>
            <a:r>
              <a:rPr lang="pl-PL" dirty="0" err="1">
                <a:solidFill>
                  <a:schemeClr val="bg1"/>
                </a:solidFill>
              </a:rPr>
              <a:t>has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head</a:t>
            </a:r>
            <a:r>
              <a:rPr lang="pl-PL" dirty="0">
                <a:solidFill>
                  <a:schemeClr val="bg1"/>
                </a:solidFill>
              </a:rPr>
              <a:t> and </a:t>
            </a:r>
            <a:r>
              <a:rPr lang="pl-PL" dirty="0" err="1">
                <a:solidFill>
                  <a:schemeClr val="bg1"/>
                </a:solidFill>
              </a:rPr>
              <a:t>tail</a:t>
            </a:r>
            <a:r>
              <a:rPr lang="pl-PL" dirty="0">
                <a:solidFill>
                  <a:schemeClr val="bg1"/>
                </a:solidFill>
              </a:rPr>
              <a:t>. The </a:t>
            </a:r>
            <a:r>
              <a:rPr lang="pl-PL" dirty="0" err="1">
                <a:solidFill>
                  <a:schemeClr val="bg1"/>
                </a:solidFill>
              </a:rPr>
              <a:t>head</a:t>
            </a:r>
            <a:r>
              <a:rPr lang="pl-PL" dirty="0">
                <a:solidFill>
                  <a:schemeClr val="bg1"/>
                </a:solidFill>
              </a:rPr>
              <a:t> of the </a:t>
            </a:r>
            <a:r>
              <a:rPr lang="pl-PL" dirty="0" err="1">
                <a:solidFill>
                  <a:schemeClr val="bg1"/>
                </a:solidFill>
              </a:rPr>
              <a:t>compacted</a:t>
            </a:r>
            <a:r>
              <a:rPr lang="pl-PL" dirty="0">
                <a:solidFill>
                  <a:schemeClr val="bg1"/>
                </a:solidFill>
              </a:rPr>
              <a:t> log </a:t>
            </a:r>
            <a:r>
              <a:rPr lang="pl-PL" dirty="0" err="1">
                <a:solidFill>
                  <a:schemeClr val="bg1"/>
                </a:solidFill>
              </a:rPr>
              <a:t>is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identical</a:t>
            </a:r>
            <a:r>
              <a:rPr lang="pl-PL" dirty="0">
                <a:solidFill>
                  <a:schemeClr val="bg1"/>
                </a:solidFill>
              </a:rPr>
              <a:t> to a </a:t>
            </a:r>
            <a:r>
              <a:rPr lang="pl-PL" dirty="0" err="1">
                <a:solidFill>
                  <a:schemeClr val="bg1"/>
                </a:solidFill>
              </a:rPr>
              <a:t>traditional</a:t>
            </a:r>
            <a:r>
              <a:rPr lang="pl-PL" dirty="0">
                <a:solidFill>
                  <a:schemeClr val="bg1"/>
                </a:solidFill>
              </a:rPr>
              <a:t> Kafka log. New </a:t>
            </a:r>
            <a:r>
              <a:rPr lang="pl-PL" dirty="0" err="1">
                <a:solidFill>
                  <a:schemeClr val="bg1"/>
                </a:solidFill>
              </a:rPr>
              <a:t>records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get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appended</a:t>
            </a:r>
            <a:r>
              <a:rPr lang="pl-PL" dirty="0">
                <a:solidFill>
                  <a:schemeClr val="bg1"/>
                </a:solidFill>
              </a:rPr>
              <a:t> to the end of the </a:t>
            </a:r>
            <a:r>
              <a:rPr lang="pl-PL" dirty="0" err="1">
                <a:solidFill>
                  <a:schemeClr val="bg1"/>
                </a:solidFill>
              </a:rPr>
              <a:t>head</a:t>
            </a:r>
            <a:r>
              <a:rPr lang="pl-PL" dirty="0">
                <a:solidFill>
                  <a:schemeClr val="bg1"/>
                </a:solidFill>
              </a:rPr>
              <a:t>.</a:t>
            </a:r>
          </a:p>
          <a:p>
            <a:r>
              <a:rPr lang="pl-PL" dirty="0" err="1">
                <a:solidFill>
                  <a:schemeClr val="bg1"/>
                </a:solidFill>
              </a:rPr>
              <a:t>All</a:t>
            </a:r>
            <a:r>
              <a:rPr lang="pl-PL" dirty="0">
                <a:solidFill>
                  <a:schemeClr val="bg1"/>
                </a:solidFill>
              </a:rPr>
              <a:t> log </a:t>
            </a:r>
            <a:r>
              <a:rPr lang="pl-PL" dirty="0" err="1">
                <a:solidFill>
                  <a:schemeClr val="bg1"/>
                </a:solidFill>
              </a:rPr>
              <a:t>compaction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works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at</a:t>
            </a:r>
            <a:r>
              <a:rPr lang="pl-PL" dirty="0">
                <a:solidFill>
                  <a:schemeClr val="bg1"/>
                </a:solidFill>
              </a:rPr>
              <a:t> the </a:t>
            </a:r>
            <a:r>
              <a:rPr lang="pl-PL" dirty="0" err="1">
                <a:solidFill>
                  <a:schemeClr val="bg1"/>
                </a:solidFill>
              </a:rPr>
              <a:t>tail</a:t>
            </a:r>
            <a:r>
              <a:rPr lang="pl-PL" dirty="0">
                <a:solidFill>
                  <a:schemeClr val="bg1"/>
                </a:solidFill>
              </a:rPr>
              <a:t> of the log. </a:t>
            </a:r>
            <a:r>
              <a:rPr lang="pl-PL" dirty="0" err="1">
                <a:solidFill>
                  <a:schemeClr val="bg1"/>
                </a:solidFill>
              </a:rPr>
              <a:t>Only</a:t>
            </a:r>
            <a:r>
              <a:rPr lang="pl-PL" dirty="0">
                <a:solidFill>
                  <a:schemeClr val="bg1"/>
                </a:solidFill>
              </a:rPr>
              <a:t> the </a:t>
            </a:r>
            <a:r>
              <a:rPr lang="pl-PL" dirty="0" err="1">
                <a:solidFill>
                  <a:schemeClr val="bg1"/>
                </a:solidFill>
              </a:rPr>
              <a:t>tail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gets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compacted</a:t>
            </a:r>
            <a:r>
              <a:rPr lang="pl-PL" dirty="0">
                <a:solidFill>
                  <a:schemeClr val="bg1"/>
                </a:solidFill>
              </a:rPr>
              <a:t>. </a:t>
            </a:r>
            <a:r>
              <a:rPr lang="pl-PL" dirty="0" err="1">
                <a:solidFill>
                  <a:schemeClr val="bg1"/>
                </a:solidFill>
              </a:rPr>
              <a:t>Records</a:t>
            </a:r>
            <a:r>
              <a:rPr lang="pl-PL" dirty="0">
                <a:solidFill>
                  <a:schemeClr val="bg1"/>
                </a:solidFill>
              </a:rPr>
              <a:t> in the </a:t>
            </a:r>
            <a:r>
              <a:rPr lang="pl-PL" dirty="0" err="1">
                <a:solidFill>
                  <a:schemeClr val="bg1"/>
                </a:solidFill>
              </a:rPr>
              <a:t>tail</a:t>
            </a:r>
            <a:r>
              <a:rPr lang="pl-PL" dirty="0">
                <a:solidFill>
                  <a:schemeClr val="bg1"/>
                </a:solidFill>
              </a:rPr>
              <a:t> of the log </a:t>
            </a:r>
            <a:r>
              <a:rPr lang="pl-PL" dirty="0" err="1">
                <a:solidFill>
                  <a:schemeClr val="bg1"/>
                </a:solidFill>
              </a:rPr>
              <a:t>retain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their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original</a:t>
            </a:r>
            <a:r>
              <a:rPr lang="pl-PL" dirty="0">
                <a:solidFill>
                  <a:schemeClr val="bg1"/>
                </a:solidFill>
              </a:rPr>
              <a:t> offset </a:t>
            </a:r>
            <a:r>
              <a:rPr lang="pl-PL" dirty="0" err="1">
                <a:solidFill>
                  <a:schemeClr val="bg1"/>
                </a:solidFill>
              </a:rPr>
              <a:t>when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written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after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being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rewritten</a:t>
            </a:r>
            <a:r>
              <a:rPr lang="pl-PL" dirty="0">
                <a:solidFill>
                  <a:schemeClr val="bg1"/>
                </a:solidFill>
              </a:rPr>
              <a:t> with </a:t>
            </a:r>
            <a:r>
              <a:rPr lang="pl-PL" i="1" dirty="0" err="1">
                <a:solidFill>
                  <a:schemeClr val="bg1"/>
                </a:solidFill>
              </a:rPr>
              <a:t>compaction</a:t>
            </a:r>
            <a:r>
              <a:rPr lang="pl-PL" i="1" dirty="0">
                <a:solidFill>
                  <a:schemeClr val="bg1"/>
                </a:solidFill>
              </a:rPr>
              <a:t> </a:t>
            </a:r>
            <a:r>
              <a:rPr lang="pl-PL" i="1" dirty="0" err="1">
                <a:solidFill>
                  <a:schemeClr val="bg1"/>
                </a:solidFill>
              </a:rPr>
              <a:t>cleanup</a:t>
            </a:r>
            <a:r>
              <a:rPr lang="pl-PL" dirty="0">
                <a:solidFill>
                  <a:schemeClr val="bg1"/>
                </a:solidFill>
              </a:rPr>
              <a:t>.</a:t>
            </a:r>
          </a:p>
          <a:p>
            <a:r>
              <a:rPr lang="pl-PL" dirty="0">
                <a:solidFill>
                  <a:schemeClr val="bg1"/>
                </a:solidFill>
              </a:rPr>
              <a:t>Log </a:t>
            </a:r>
            <a:r>
              <a:rPr lang="pl-PL" dirty="0" err="1">
                <a:solidFill>
                  <a:schemeClr val="bg1"/>
                </a:solidFill>
              </a:rPr>
              <a:t>compaction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will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never</a:t>
            </a:r>
            <a:r>
              <a:rPr lang="pl-PL" dirty="0">
                <a:solidFill>
                  <a:schemeClr val="bg1"/>
                </a:solidFill>
              </a:rPr>
              <a:t> re-order </a:t>
            </a:r>
            <a:r>
              <a:rPr lang="pl-PL" dirty="0" err="1">
                <a:solidFill>
                  <a:schemeClr val="bg1"/>
                </a:solidFill>
              </a:rPr>
              <a:t>messages</a:t>
            </a:r>
            <a:r>
              <a:rPr lang="pl-PL" dirty="0">
                <a:solidFill>
                  <a:schemeClr val="bg1"/>
                </a:solidFill>
              </a:rPr>
              <a:t>, </a:t>
            </a:r>
            <a:r>
              <a:rPr lang="pl-PL" dirty="0" err="1">
                <a:solidFill>
                  <a:schemeClr val="bg1"/>
                </a:solidFill>
              </a:rPr>
              <a:t>just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remove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some</a:t>
            </a:r>
            <a:r>
              <a:rPr lang="pl-PL" dirty="0">
                <a:solidFill>
                  <a:schemeClr val="bg1"/>
                </a:solidFill>
              </a:rPr>
              <a:t>. </a:t>
            </a:r>
          </a:p>
          <a:p>
            <a:r>
              <a:rPr lang="pl-PL" dirty="0" err="1">
                <a:solidFill>
                  <a:schemeClr val="bg1"/>
                </a:solidFill>
              </a:rPr>
              <a:t>Partition</a:t>
            </a:r>
            <a:r>
              <a:rPr lang="pl-PL" dirty="0">
                <a:solidFill>
                  <a:schemeClr val="bg1"/>
                </a:solidFill>
              </a:rPr>
              <a:t> offset for a </a:t>
            </a:r>
            <a:r>
              <a:rPr lang="pl-PL" dirty="0" err="1">
                <a:solidFill>
                  <a:schemeClr val="bg1"/>
                </a:solidFill>
              </a:rPr>
              <a:t>message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never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changes</a:t>
            </a:r>
            <a:r>
              <a:rPr lang="pl-PL" dirty="0">
                <a:solidFill>
                  <a:schemeClr val="bg1"/>
                </a:solidFill>
              </a:rPr>
              <a:t>.</a:t>
            </a:r>
          </a:p>
          <a:p>
            <a:endParaRPr lang="pl-P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73872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8323"/>
            <a:ext cx="10515600" cy="1240853"/>
          </a:xfrm>
        </p:spPr>
        <p:txBody>
          <a:bodyPr>
            <a:normAutofit/>
          </a:bodyPr>
          <a:lstStyle/>
          <a:p>
            <a:r>
              <a:rPr lang="pl-PL" dirty="0">
                <a:solidFill>
                  <a:schemeClr val="bg1"/>
                </a:solidFill>
              </a:rPr>
              <a:t>Kafka Log </a:t>
            </a:r>
            <a:r>
              <a:rPr lang="pl-PL" dirty="0" err="1">
                <a:solidFill>
                  <a:schemeClr val="bg1"/>
                </a:solidFill>
              </a:rPr>
              <a:t>Compaction</a:t>
            </a:r>
            <a:endParaRPr lang="pl-PL" dirty="0">
              <a:solidFill>
                <a:schemeClr val="bg1"/>
              </a:solidFill>
            </a:endParaRP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8438DA80-5927-FF40-9C84-E41F380BA1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9115" y="1635516"/>
            <a:ext cx="11133769" cy="3847987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AA7C90E-E6F5-8C43-93FF-C82808545FE5}"/>
              </a:ext>
            </a:extLst>
          </p:cNvPr>
          <p:cNvSpPr txBox="1"/>
          <p:nvPr/>
        </p:nvSpPr>
        <p:spPr>
          <a:xfrm>
            <a:off x="1197429" y="6411686"/>
            <a:ext cx="8056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>
                <a:solidFill>
                  <a:schemeClr val="bg1"/>
                </a:solidFill>
              </a:rPr>
              <a:t>Source: </a:t>
            </a:r>
            <a:r>
              <a:rPr lang="pl-PL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http://cloudurable.com/blog/kafka-architecture-log-compaction/index.html</a:t>
            </a:r>
            <a:endParaRPr lang="pl-P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413896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8323"/>
            <a:ext cx="10515600" cy="1240853"/>
          </a:xfrm>
        </p:spPr>
        <p:txBody>
          <a:bodyPr>
            <a:normAutofit/>
          </a:bodyPr>
          <a:lstStyle/>
          <a:p>
            <a:r>
              <a:rPr lang="pl-PL" dirty="0">
                <a:solidFill>
                  <a:schemeClr val="bg1"/>
                </a:solidFill>
              </a:rPr>
              <a:t>Kafka Log </a:t>
            </a:r>
            <a:r>
              <a:rPr lang="pl-PL" dirty="0" err="1">
                <a:solidFill>
                  <a:schemeClr val="bg1"/>
                </a:solidFill>
              </a:rPr>
              <a:t>Compaction</a:t>
            </a:r>
            <a:endParaRPr lang="pl-PL" dirty="0">
              <a:solidFill>
                <a:schemeClr val="bg1"/>
              </a:solidFill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3B006E8-16FA-ED4A-9B51-A246A79239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66259" y="1232136"/>
            <a:ext cx="6504270" cy="510335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614325D-A710-1042-AC80-127B58F91973}"/>
              </a:ext>
            </a:extLst>
          </p:cNvPr>
          <p:cNvSpPr txBox="1"/>
          <p:nvPr/>
        </p:nvSpPr>
        <p:spPr>
          <a:xfrm>
            <a:off x="1197429" y="6411686"/>
            <a:ext cx="8056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>
                <a:solidFill>
                  <a:schemeClr val="bg1"/>
                </a:solidFill>
              </a:rPr>
              <a:t>Source: </a:t>
            </a:r>
            <a:r>
              <a:rPr lang="pl-PL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http://cloudurable.com/blog/kafka-architecture-log-compaction/index.html</a:t>
            </a:r>
            <a:endParaRPr lang="pl-P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389480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8323"/>
            <a:ext cx="10515600" cy="1240853"/>
          </a:xfrm>
        </p:spPr>
        <p:txBody>
          <a:bodyPr>
            <a:normAutofit/>
          </a:bodyPr>
          <a:lstStyle/>
          <a:p>
            <a:r>
              <a:rPr lang="pl-PL" dirty="0">
                <a:solidFill>
                  <a:schemeClr val="bg1"/>
                </a:solidFill>
              </a:rPr>
              <a:t>Kafka Log </a:t>
            </a:r>
            <a:r>
              <a:rPr lang="pl-PL" dirty="0" err="1">
                <a:solidFill>
                  <a:schemeClr val="bg1"/>
                </a:solidFill>
              </a:rPr>
              <a:t>Compaction</a:t>
            </a:r>
            <a:r>
              <a:rPr lang="pl-PL" dirty="0">
                <a:solidFill>
                  <a:schemeClr val="bg1"/>
                </a:solidFill>
              </a:rPr>
              <a:t> – </a:t>
            </a:r>
            <a:r>
              <a:rPr lang="pl-PL" dirty="0" err="1">
                <a:solidFill>
                  <a:schemeClr val="bg1"/>
                </a:solidFill>
              </a:rPr>
              <a:t>Topic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Configuration</a:t>
            </a:r>
            <a:endParaRPr lang="pl-PL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AA7C90E-E6F5-8C43-93FF-C82808545FE5}"/>
              </a:ext>
            </a:extLst>
          </p:cNvPr>
          <p:cNvSpPr txBox="1"/>
          <p:nvPr/>
        </p:nvSpPr>
        <p:spPr>
          <a:xfrm>
            <a:off x="1197429" y="6411686"/>
            <a:ext cx="8056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>
                <a:solidFill>
                  <a:schemeClr val="bg1"/>
                </a:solidFill>
              </a:rPr>
              <a:t>Source: </a:t>
            </a:r>
            <a:r>
              <a:rPr lang="pl-PL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http://cloudurable.com/blog/kafka-architecture-log-compaction/index.html</a:t>
            </a:r>
            <a:endParaRPr lang="pl-PL" dirty="0">
              <a:solidFill>
                <a:schemeClr val="bg1"/>
              </a:solidFill>
            </a:endParaRP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5DD80D6B-C851-E447-8365-CE19C453F9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>
                <a:solidFill>
                  <a:schemeClr val="bg1"/>
                </a:solidFill>
              </a:rPr>
              <a:t>To </a:t>
            </a:r>
            <a:r>
              <a:rPr lang="pl-PL" dirty="0" err="1">
                <a:solidFill>
                  <a:schemeClr val="bg1"/>
                </a:solidFill>
              </a:rPr>
              <a:t>turn</a:t>
            </a:r>
            <a:r>
              <a:rPr lang="pl-PL" dirty="0">
                <a:solidFill>
                  <a:schemeClr val="bg1"/>
                </a:solidFill>
              </a:rPr>
              <a:t> on </a:t>
            </a:r>
            <a:r>
              <a:rPr lang="pl-PL" dirty="0" err="1">
                <a:solidFill>
                  <a:schemeClr val="bg1"/>
                </a:solidFill>
              </a:rPr>
              <a:t>compaction</a:t>
            </a:r>
            <a:r>
              <a:rPr lang="pl-PL" dirty="0">
                <a:solidFill>
                  <a:schemeClr val="bg1"/>
                </a:solidFill>
              </a:rPr>
              <a:t> for a </a:t>
            </a:r>
            <a:r>
              <a:rPr lang="pl-PL" dirty="0" err="1">
                <a:solidFill>
                  <a:schemeClr val="bg1"/>
                </a:solidFill>
              </a:rPr>
              <a:t>topic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use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topic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config</a:t>
            </a:r>
            <a:r>
              <a:rPr lang="pl-PL" dirty="0">
                <a:solidFill>
                  <a:schemeClr val="bg1"/>
                </a:solidFill>
              </a:rPr>
              <a:t> </a:t>
            </a:r>
            <a:r>
              <a:rPr lang="pl-PL" dirty="0" err="1">
                <a:solidFill>
                  <a:schemeClr val="accent2"/>
                </a:solidFill>
              </a:rPr>
              <a:t>log.cleanup.policy</a:t>
            </a:r>
            <a:r>
              <a:rPr lang="pl-PL" dirty="0">
                <a:solidFill>
                  <a:schemeClr val="accent2"/>
                </a:solidFill>
              </a:rPr>
              <a:t>=compact</a:t>
            </a:r>
            <a:r>
              <a:rPr lang="pl-PL" dirty="0">
                <a:solidFill>
                  <a:schemeClr val="bg1"/>
                </a:solidFill>
              </a:rPr>
              <a:t>.</a:t>
            </a:r>
          </a:p>
          <a:p>
            <a:r>
              <a:rPr lang="pl-PL" dirty="0">
                <a:solidFill>
                  <a:schemeClr val="bg1"/>
                </a:solidFill>
              </a:rPr>
              <a:t>To set </a:t>
            </a:r>
            <a:r>
              <a:rPr lang="pl-PL" dirty="0" err="1">
                <a:solidFill>
                  <a:schemeClr val="bg1"/>
                </a:solidFill>
              </a:rPr>
              <a:t>delay</a:t>
            </a:r>
            <a:r>
              <a:rPr lang="pl-PL" dirty="0">
                <a:solidFill>
                  <a:schemeClr val="bg1"/>
                </a:solidFill>
              </a:rPr>
              <a:t> to start </a:t>
            </a:r>
            <a:r>
              <a:rPr lang="pl-PL" dirty="0" err="1">
                <a:solidFill>
                  <a:schemeClr val="bg1"/>
                </a:solidFill>
              </a:rPr>
              <a:t>compacting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records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after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they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are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written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use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topic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config</a:t>
            </a:r>
            <a:r>
              <a:rPr lang="pl-PL" dirty="0">
                <a:solidFill>
                  <a:schemeClr val="bg1"/>
                </a:solidFill>
              </a:rPr>
              <a:t> </a:t>
            </a:r>
            <a:r>
              <a:rPr lang="pl-PL" dirty="0" err="1">
                <a:solidFill>
                  <a:schemeClr val="accent2"/>
                </a:solidFill>
              </a:rPr>
              <a:t>log.cleaner.min.compaction.lag.ms</a:t>
            </a:r>
            <a:r>
              <a:rPr lang="pl-PL" dirty="0">
                <a:solidFill>
                  <a:schemeClr val="bg1"/>
                </a:solidFill>
              </a:rPr>
              <a:t>. </a:t>
            </a:r>
            <a:r>
              <a:rPr lang="pl-PL" dirty="0" err="1">
                <a:solidFill>
                  <a:schemeClr val="bg1"/>
                </a:solidFill>
              </a:rPr>
              <a:t>Records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won’t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get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compacted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until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after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this</a:t>
            </a:r>
            <a:r>
              <a:rPr lang="pl-PL" dirty="0">
                <a:solidFill>
                  <a:schemeClr val="bg1"/>
                </a:solidFill>
              </a:rPr>
              <a:t> period. The </a:t>
            </a:r>
            <a:r>
              <a:rPr lang="pl-PL" dirty="0" err="1">
                <a:solidFill>
                  <a:schemeClr val="bg1"/>
                </a:solidFill>
              </a:rPr>
              <a:t>setting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gives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consumers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time</a:t>
            </a:r>
            <a:r>
              <a:rPr lang="pl-PL" dirty="0">
                <a:solidFill>
                  <a:schemeClr val="bg1"/>
                </a:solidFill>
              </a:rPr>
              <a:t> to </a:t>
            </a:r>
            <a:r>
              <a:rPr lang="pl-PL" dirty="0" err="1">
                <a:solidFill>
                  <a:schemeClr val="bg1"/>
                </a:solidFill>
              </a:rPr>
              <a:t>get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every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record</a:t>
            </a:r>
            <a:r>
              <a:rPr lang="pl-PL" dirty="0">
                <a:solidFill>
                  <a:schemeClr val="bg1"/>
                </a:solidFill>
              </a:rPr>
              <a:t>.</a:t>
            </a:r>
          </a:p>
          <a:p>
            <a:endParaRPr lang="pl-P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31042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3600" dirty="0" err="1">
                <a:solidFill>
                  <a:schemeClr val="bg1"/>
                </a:solidFill>
              </a:rPr>
              <a:t>An</a:t>
            </a:r>
            <a:r>
              <a:rPr lang="pl-PL" sz="3600" dirty="0">
                <a:solidFill>
                  <a:schemeClr val="bg1"/>
                </a:solidFill>
              </a:rPr>
              <a:t> operator-</a:t>
            </a:r>
            <a:r>
              <a:rPr lang="pl-PL" sz="3600" dirty="0" err="1">
                <a:solidFill>
                  <a:schemeClr val="bg1"/>
                </a:solidFill>
              </a:rPr>
              <a:t>based</a:t>
            </a:r>
            <a:r>
              <a:rPr lang="pl-PL" sz="3600" dirty="0">
                <a:solidFill>
                  <a:schemeClr val="bg1"/>
                </a:solidFill>
              </a:rPr>
              <a:t> Kafka on </a:t>
            </a:r>
            <a:r>
              <a:rPr lang="pl-PL" sz="3600" dirty="0" err="1">
                <a:solidFill>
                  <a:schemeClr val="bg1"/>
                </a:solidFill>
              </a:rPr>
              <a:t>Kubernetes</a:t>
            </a:r>
            <a:r>
              <a:rPr lang="pl-PL" sz="3600" dirty="0">
                <a:solidFill>
                  <a:schemeClr val="bg1"/>
                </a:solidFill>
              </a:rPr>
              <a:t> </a:t>
            </a:r>
            <a:r>
              <a:rPr lang="pl-PL" sz="3600" dirty="0" err="1">
                <a:solidFill>
                  <a:schemeClr val="bg1"/>
                </a:solidFill>
              </a:rPr>
              <a:t>project</a:t>
            </a:r>
            <a:endParaRPr lang="pl-PL" sz="3600" dirty="0">
              <a:solidFill>
                <a:schemeClr val="bg1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solidFill>
                  <a:schemeClr val="bg1"/>
                </a:solidFill>
              </a:rPr>
              <a:t>Strimzi</a:t>
            </a:r>
            <a:endParaRPr lang="pl-P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2082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E20EB187-900F-4AF5-813B-101456D9F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63492C7-9995-5E44-A76B-8E30F04E33C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615" y="0"/>
            <a:ext cx="12190770" cy="6858000"/>
          </a:xfrm>
          <a:prstGeom prst="rect">
            <a:avLst/>
          </a:prstGeom>
        </p:spPr>
      </p:pic>
      <p:sp>
        <p:nvSpPr>
          <p:cNvPr id="7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7349" y="1200152"/>
            <a:ext cx="6897171" cy="445769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8000" dirty="0">
                <a:solidFill>
                  <a:srgbClr val="FFFFFF"/>
                </a:solidFill>
              </a:rPr>
              <a:t>Exercise 5</a:t>
            </a:r>
            <a:br>
              <a:rPr lang="en-US" sz="8000" dirty="0">
                <a:solidFill>
                  <a:srgbClr val="FFFFFF"/>
                </a:solidFill>
              </a:rPr>
            </a:br>
            <a:r>
              <a:rPr lang="en-US" sz="8000" dirty="0">
                <a:solidFill>
                  <a:srgbClr val="FFFFFF"/>
                </a:solidFill>
              </a:rPr>
              <a:t>Log Compaction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24D17C8-E9C2-48A4-AA36-D7048A6CCC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286000"/>
            <a:ext cx="0" cy="22860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37053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E20EB187-900F-4AF5-813B-101456D9F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11836B-FB4C-5746-BD40-D572FA93E51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4922" b="10808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7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7349" y="1200152"/>
            <a:ext cx="6897171" cy="445769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8000" dirty="0">
                <a:solidFill>
                  <a:srgbClr val="FFFFFF"/>
                </a:solidFill>
              </a:rPr>
              <a:t>Kafka Monitoring</a:t>
            </a: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624D17C8-E9C2-48A4-AA36-D7048A6CCC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286000"/>
            <a:ext cx="0" cy="22860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57657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8323"/>
            <a:ext cx="10515600" cy="1240853"/>
          </a:xfrm>
        </p:spPr>
        <p:txBody>
          <a:bodyPr>
            <a:normAutofit/>
          </a:bodyPr>
          <a:lstStyle/>
          <a:p>
            <a:r>
              <a:rPr lang="pl-PL" dirty="0">
                <a:solidFill>
                  <a:schemeClr val="bg1"/>
                </a:solidFill>
              </a:rPr>
              <a:t>Kafka Monitoring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AA70052-22B0-894B-8577-2C1F2EAD8B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 err="1">
                <a:solidFill>
                  <a:schemeClr val="bg1"/>
                </a:solidFill>
              </a:rPr>
              <a:t>Options</a:t>
            </a:r>
            <a:r>
              <a:rPr lang="pl-PL" dirty="0">
                <a:solidFill>
                  <a:schemeClr val="bg1"/>
                </a:solidFill>
              </a:rPr>
              <a:t>:</a:t>
            </a:r>
          </a:p>
          <a:p>
            <a:pPr lvl="1"/>
            <a:r>
              <a:rPr lang="pl-PL" dirty="0">
                <a:solidFill>
                  <a:schemeClr val="accent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https://github.com/linkedin/kafka-monitor</a:t>
            </a:r>
            <a:r>
              <a:rPr lang="pl-PL" dirty="0">
                <a:solidFill>
                  <a:schemeClr val="accent1"/>
                </a:solidFill>
              </a:rPr>
              <a:t> </a:t>
            </a:r>
            <a:r>
              <a:rPr lang="pl-PL" dirty="0">
                <a:solidFill>
                  <a:schemeClr val="bg1"/>
                </a:solidFill>
              </a:rPr>
              <a:t>– Kafka Monitor</a:t>
            </a:r>
          </a:p>
          <a:p>
            <a:pPr lvl="1"/>
            <a:r>
              <a:rPr lang="pl-PL" dirty="0" err="1">
                <a:solidFill>
                  <a:schemeClr val="bg1"/>
                </a:solidFill>
              </a:rPr>
              <a:t>FileBeat</a:t>
            </a:r>
            <a:r>
              <a:rPr lang="pl-PL" dirty="0">
                <a:solidFill>
                  <a:schemeClr val="bg1"/>
                </a:solidFill>
              </a:rPr>
              <a:t> + </a:t>
            </a:r>
            <a:r>
              <a:rPr lang="pl-PL" dirty="0" err="1">
                <a:solidFill>
                  <a:schemeClr val="bg1"/>
                </a:solidFill>
              </a:rPr>
              <a:t>Kibana</a:t>
            </a:r>
            <a:endParaRPr lang="pl-PL" dirty="0">
              <a:solidFill>
                <a:schemeClr val="bg1"/>
              </a:solidFill>
            </a:endParaRPr>
          </a:p>
          <a:p>
            <a:pPr lvl="1"/>
            <a:r>
              <a:rPr lang="pl-PL" dirty="0" err="1">
                <a:solidFill>
                  <a:schemeClr val="bg1"/>
                </a:solidFill>
              </a:rPr>
              <a:t>Cruise</a:t>
            </a:r>
            <a:r>
              <a:rPr lang="pl-PL" dirty="0">
                <a:solidFill>
                  <a:schemeClr val="bg1"/>
                </a:solidFill>
              </a:rPr>
              <a:t> Control</a:t>
            </a:r>
          </a:p>
          <a:p>
            <a:pPr lvl="1"/>
            <a:r>
              <a:rPr lang="pl-PL" dirty="0" err="1">
                <a:solidFill>
                  <a:schemeClr val="bg1"/>
                </a:solidFill>
              </a:rPr>
              <a:t>Burrow</a:t>
            </a:r>
            <a:endParaRPr lang="pl-PL" dirty="0">
              <a:solidFill>
                <a:schemeClr val="bg1"/>
              </a:solidFill>
            </a:endParaRPr>
          </a:p>
          <a:p>
            <a:pPr lvl="1"/>
            <a:r>
              <a:rPr lang="pl-PL" dirty="0">
                <a:solidFill>
                  <a:schemeClr val="accent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https://prometheus.io/</a:t>
            </a:r>
            <a:r>
              <a:rPr lang="pl-PL" dirty="0">
                <a:solidFill>
                  <a:schemeClr val="accent1"/>
                </a:solidFill>
              </a:rPr>
              <a:t> </a:t>
            </a:r>
            <a:r>
              <a:rPr lang="pl-PL" dirty="0">
                <a:solidFill>
                  <a:schemeClr val="bg1"/>
                </a:solidFill>
              </a:rPr>
              <a:t>- </a:t>
            </a:r>
            <a:r>
              <a:rPr lang="pl-PL" dirty="0" err="1">
                <a:solidFill>
                  <a:schemeClr val="bg1"/>
                </a:solidFill>
              </a:rPr>
              <a:t>Prometheus</a:t>
            </a:r>
            <a:r>
              <a:rPr lang="pl-PL" dirty="0">
                <a:solidFill>
                  <a:schemeClr val="bg1"/>
                </a:solidFill>
              </a:rPr>
              <a:t> + </a:t>
            </a:r>
            <a:r>
              <a:rPr lang="pl-PL" dirty="0" err="1">
                <a:solidFill>
                  <a:schemeClr val="bg1"/>
                </a:solidFill>
              </a:rPr>
              <a:t>Grafana</a:t>
            </a:r>
            <a:endParaRPr lang="pl-PL" dirty="0">
              <a:solidFill>
                <a:schemeClr val="bg1"/>
              </a:solidFill>
            </a:endParaRPr>
          </a:p>
          <a:p>
            <a:pPr lvl="1"/>
            <a:r>
              <a:rPr lang="pl-PL" dirty="0" err="1">
                <a:solidFill>
                  <a:schemeClr val="bg1"/>
                </a:solidFill>
              </a:rPr>
              <a:t>External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tools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like</a:t>
            </a:r>
            <a:r>
              <a:rPr lang="pl-PL" dirty="0">
                <a:solidFill>
                  <a:schemeClr val="bg1"/>
                </a:solidFill>
              </a:rPr>
              <a:t>:</a:t>
            </a:r>
          </a:p>
          <a:p>
            <a:pPr lvl="2"/>
            <a:r>
              <a:rPr lang="pl-PL" dirty="0" err="1">
                <a:solidFill>
                  <a:schemeClr val="bg1"/>
                </a:solidFill>
              </a:rPr>
              <a:t>Datadog</a:t>
            </a:r>
            <a:endParaRPr lang="pl-PL" dirty="0">
              <a:solidFill>
                <a:schemeClr val="bg1"/>
              </a:solidFill>
            </a:endParaRPr>
          </a:p>
          <a:p>
            <a:pPr lvl="2"/>
            <a:r>
              <a:rPr lang="pl-PL" dirty="0" err="1">
                <a:solidFill>
                  <a:schemeClr val="bg1"/>
                </a:solidFill>
              </a:rPr>
              <a:t>Splunk</a:t>
            </a:r>
            <a:r>
              <a:rPr lang="pl-PL" dirty="0">
                <a:solidFill>
                  <a:schemeClr val="bg1"/>
                </a:solidFill>
              </a:rPr>
              <a:t> etc.</a:t>
            </a:r>
          </a:p>
          <a:p>
            <a:pPr marL="1371600" lvl="3" indent="0">
              <a:buNone/>
            </a:pPr>
            <a:endParaRPr lang="pl-P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772854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8323"/>
            <a:ext cx="10515600" cy="1240853"/>
          </a:xfrm>
        </p:spPr>
        <p:txBody>
          <a:bodyPr>
            <a:normAutofit/>
          </a:bodyPr>
          <a:lstStyle/>
          <a:p>
            <a:r>
              <a:rPr lang="pl-PL" dirty="0">
                <a:solidFill>
                  <a:schemeClr val="bg1"/>
                </a:solidFill>
              </a:rPr>
              <a:t>Kafka Monitoring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BD99D66-0FD9-EB4D-8523-CE784D3E95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060188"/>
            <a:ext cx="10515600" cy="388221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4D9F25C-3CA7-464C-AB3B-7C1C4238F8B3}"/>
              </a:ext>
            </a:extLst>
          </p:cNvPr>
          <p:cNvSpPr txBox="1"/>
          <p:nvPr/>
        </p:nvSpPr>
        <p:spPr>
          <a:xfrm>
            <a:off x="1320272" y="6311900"/>
            <a:ext cx="93394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400" dirty="0">
                <a:solidFill>
                  <a:schemeClr val="bg1"/>
                </a:solidFill>
              </a:rPr>
              <a:t>Source: </a:t>
            </a:r>
            <a:r>
              <a:rPr lang="pl-PL" sz="14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https://www.slideshare.net/Lightbend/running-kafka-on-kubernetes-with-strimzi-for-realtime-streaming-applications</a:t>
            </a:r>
            <a:endParaRPr lang="pl-PL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09571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8323"/>
            <a:ext cx="10515600" cy="1240853"/>
          </a:xfrm>
        </p:spPr>
        <p:txBody>
          <a:bodyPr>
            <a:normAutofit/>
          </a:bodyPr>
          <a:lstStyle/>
          <a:p>
            <a:r>
              <a:rPr lang="pl-PL" dirty="0">
                <a:solidFill>
                  <a:schemeClr val="bg1"/>
                </a:solidFill>
              </a:rPr>
              <a:t>Kafka Monitoring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D28531-ABF9-3A45-B73F-EB3C4689EF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l-PL" dirty="0" err="1">
                <a:solidFill>
                  <a:schemeClr val="bg1"/>
                </a:solidFill>
              </a:rPr>
              <a:t>Strimzi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exposes</a:t>
            </a:r>
            <a:r>
              <a:rPr lang="pl-PL" dirty="0">
                <a:solidFill>
                  <a:schemeClr val="bg1"/>
                </a:solidFill>
              </a:rPr>
              <a:t> a </a:t>
            </a:r>
            <a:r>
              <a:rPr lang="pl-PL" dirty="0" err="1">
                <a:solidFill>
                  <a:schemeClr val="bg1"/>
                </a:solidFill>
              </a:rPr>
              <a:t>Prometheus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Health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Endpoint</a:t>
            </a:r>
            <a:r>
              <a:rPr lang="pl-PL" dirty="0">
                <a:solidFill>
                  <a:schemeClr val="bg1"/>
                </a:solidFill>
              </a:rPr>
              <a:t> with </a:t>
            </a:r>
            <a:r>
              <a:rPr lang="pl-PL" dirty="0" err="1">
                <a:solidFill>
                  <a:schemeClr val="bg1"/>
                </a:solidFill>
              </a:rPr>
              <a:t>Prometheus</a:t>
            </a:r>
            <a:r>
              <a:rPr lang="pl-PL" dirty="0">
                <a:solidFill>
                  <a:schemeClr val="bg1"/>
                </a:solidFill>
              </a:rPr>
              <a:t> JMX </a:t>
            </a:r>
            <a:r>
              <a:rPr lang="pl-PL" dirty="0" err="1">
                <a:solidFill>
                  <a:schemeClr val="bg1"/>
                </a:solidFill>
              </a:rPr>
              <a:t>Exporter</a:t>
            </a:r>
            <a:endParaRPr lang="pl-PL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B32582C-979D-F247-AB08-78E2DDCF1D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4178" y="2721427"/>
            <a:ext cx="7823644" cy="369297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8CCCA31-28D2-7149-9986-96CB458C4B1E}"/>
              </a:ext>
            </a:extLst>
          </p:cNvPr>
          <p:cNvSpPr txBox="1"/>
          <p:nvPr/>
        </p:nvSpPr>
        <p:spPr>
          <a:xfrm>
            <a:off x="1426292" y="6465788"/>
            <a:ext cx="93394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400" dirty="0">
                <a:solidFill>
                  <a:schemeClr val="bg1"/>
                </a:solidFill>
              </a:rPr>
              <a:t>Source: </a:t>
            </a:r>
            <a:r>
              <a:rPr lang="pl-PL" sz="14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https://www.slideshare.net/Lightbend/running-kafka-on-kubernetes-with-strimzi-for-realtime-streaming-applications</a:t>
            </a:r>
            <a:endParaRPr lang="pl-PL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128198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8323"/>
            <a:ext cx="10515600" cy="1240853"/>
          </a:xfrm>
        </p:spPr>
        <p:txBody>
          <a:bodyPr>
            <a:normAutofit/>
          </a:bodyPr>
          <a:lstStyle/>
          <a:p>
            <a:r>
              <a:rPr lang="pl-PL" dirty="0" err="1">
                <a:solidFill>
                  <a:schemeClr val="bg1"/>
                </a:solidFill>
              </a:rPr>
              <a:t>Key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Metrics</a:t>
            </a:r>
            <a:r>
              <a:rPr lang="pl-PL" dirty="0">
                <a:solidFill>
                  <a:schemeClr val="bg1"/>
                </a:solidFill>
              </a:rPr>
              <a:t> to Monitor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327AC9-3914-EB44-A001-95311A37C4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l-PL" sz="3200" dirty="0" err="1">
                <a:solidFill>
                  <a:schemeClr val="bg1"/>
                </a:solidFill>
              </a:rPr>
              <a:t>Tree</a:t>
            </a:r>
            <a:r>
              <a:rPr lang="pl-PL" sz="3200" dirty="0">
                <a:solidFill>
                  <a:schemeClr val="bg1"/>
                </a:solidFill>
              </a:rPr>
              <a:t> </a:t>
            </a:r>
            <a:r>
              <a:rPr lang="pl-PL" sz="3200" dirty="0" err="1">
                <a:solidFill>
                  <a:schemeClr val="bg1"/>
                </a:solidFill>
              </a:rPr>
              <a:t>families</a:t>
            </a:r>
            <a:r>
              <a:rPr lang="pl-PL" sz="3200" dirty="0">
                <a:solidFill>
                  <a:schemeClr val="bg1"/>
                </a:solidFill>
              </a:rPr>
              <a:t> of </a:t>
            </a:r>
            <a:r>
              <a:rPr lang="pl-PL" sz="3200" dirty="0" err="1">
                <a:solidFill>
                  <a:schemeClr val="bg1"/>
                </a:solidFill>
              </a:rPr>
              <a:t>metrics</a:t>
            </a:r>
            <a:r>
              <a:rPr lang="pl-PL" sz="3200" dirty="0">
                <a:solidFill>
                  <a:schemeClr val="bg1"/>
                </a:solidFill>
              </a:rPr>
              <a:t>:</a:t>
            </a:r>
          </a:p>
          <a:p>
            <a:r>
              <a:rPr lang="pl-PL" sz="3200" dirty="0">
                <a:solidFill>
                  <a:schemeClr val="bg1"/>
                </a:solidFill>
              </a:rPr>
              <a:t>Kafka Broker </a:t>
            </a:r>
            <a:r>
              <a:rPr lang="pl-PL" sz="3200" dirty="0" err="1">
                <a:solidFill>
                  <a:schemeClr val="bg1"/>
                </a:solidFill>
              </a:rPr>
              <a:t>metrics</a:t>
            </a:r>
            <a:endParaRPr lang="pl-PL" sz="3200" dirty="0">
              <a:solidFill>
                <a:schemeClr val="bg1"/>
              </a:solidFill>
            </a:endParaRPr>
          </a:p>
          <a:p>
            <a:r>
              <a:rPr lang="pl-PL" sz="3200" dirty="0">
                <a:solidFill>
                  <a:schemeClr val="bg1"/>
                </a:solidFill>
              </a:rPr>
              <a:t>JVM </a:t>
            </a:r>
            <a:r>
              <a:rPr lang="pl-PL" sz="3200" dirty="0" err="1">
                <a:solidFill>
                  <a:schemeClr val="bg1"/>
                </a:solidFill>
              </a:rPr>
              <a:t>metrics</a:t>
            </a:r>
            <a:endParaRPr lang="pl-PL" sz="3200" dirty="0">
              <a:solidFill>
                <a:schemeClr val="bg1"/>
              </a:solidFill>
            </a:endParaRPr>
          </a:p>
          <a:p>
            <a:r>
              <a:rPr lang="pl-PL" sz="3200" dirty="0">
                <a:solidFill>
                  <a:schemeClr val="bg1"/>
                </a:solidFill>
              </a:rPr>
              <a:t>Host/</a:t>
            </a:r>
            <a:r>
              <a:rPr lang="pl-PL" sz="3200" dirty="0" err="1">
                <a:solidFill>
                  <a:schemeClr val="bg1"/>
                </a:solidFill>
              </a:rPr>
              <a:t>server</a:t>
            </a:r>
            <a:r>
              <a:rPr lang="pl-PL" sz="3200" dirty="0">
                <a:solidFill>
                  <a:schemeClr val="bg1"/>
                </a:solidFill>
              </a:rPr>
              <a:t> </a:t>
            </a:r>
            <a:r>
              <a:rPr lang="pl-PL" sz="3200" dirty="0" err="1">
                <a:solidFill>
                  <a:schemeClr val="bg1"/>
                </a:solidFill>
              </a:rPr>
              <a:t>metrics</a:t>
            </a:r>
            <a:endParaRPr lang="pl-PL" sz="3200" dirty="0">
              <a:solidFill>
                <a:schemeClr val="bg1"/>
              </a:solidFill>
            </a:endParaRPr>
          </a:p>
          <a:p>
            <a:endParaRPr lang="pl-PL" sz="3200" dirty="0">
              <a:solidFill>
                <a:schemeClr val="bg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435580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8323"/>
            <a:ext cx="10515600" cy="1240853"/>
          </a:xfrm>
        </p:spPr>
        <p:txBody>
          <a:bodyPr>
            <a:normAutofit/>
          </a:bodyPr>
          <a:lstStyle/>
          <a:p>
            <a:r>
              <a:rPr lang="pl-PL" dirty="0" err="1">
                <a:solidFill>
                  <a:schemeClr val="bg1"/>
                </a:solidFill>
              </a:rPr>
              <a:t>Key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Metrics</a:t>
            </a:r>
            <a:r>
              <a:rPr lang="pl-PL" dirty="0">
                <a:solidFill>
                  <a:schemeClr val="bg1"/>
                </a:solidFill>
              </a:rPr>
              <a:t> to Set Alerts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327AC9-3914-EB44-A001-95311A37C4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pl-PL" sz="3200" dirty="0" err="1">
                <a:solidFill>
                  <a:schemeClr val="accent1"/>
                </a:solidFill>
              </a:rPr>
              <a:t>kafka.server:type</a:t>
            </a:r>
            <a:r>
              <a:rPr lang="pl-PL" sz="3200" dirty="0">
                <a:solidFill>
                  <a:schemeClr val="accent1"/>
                </a:solidFill>
              </a:rPr>
              <a:t>=</a:t>
            </a:r>
            <a:r>
              <a:rPr lang="pl-PL" sz="3200" dirty="0" err="1">
                <a:solidFill>
                  <a:schemeClr val="accent1"/>
                </a:solidFill>
              </a:rPr>
              <a:t>ReplicaManager,name</a:t>
            </a:r>
            <a:r>
              <a:rPr lang="pl-PL" sz="3200" dirty="0">
                <a:solidFill>
                  <a:schemeClr val="accent1"/>
                </a:solidFill>
              </a:rPr>
              <a:t>=</a:t>
            </a:r>
            <a:r>
              <a:rPr lang="pl-PL" sz="3200" dirty="0" err="1">
                <a:solidFill>
                  <a:schemeClr val="accent1"/>
                </a:solidFill>
              </a:rPr>
              <a:t>UnderReplicatedPartitions</a:t>
            </a:r>
            <a:endParaRPr lang="pl-PL" sz="3200" dirty="0">
              <a:solidFill>
                <a:schemeClr val="accent1"/>
              </a:solidFill>
            </a:endParaRPr>
          </a:p>
          <a:p>
            <a:pPr marL="0" indent="0">
              <a:buNone/>
            </a:pPr>
            <a:r>
              <a:rPr lang="pl-PL" sz="3200" dirty="0" err="1">
                <a:solidFill>
                  <a:schemeClr val="bg1"/>
                </a:solidFill>
              </a:rPr>
              <a:t>Number</a:t>
            </a:r>
            <a:r>
              <a:rPr lang="pl-PL" sz="3200" dirty="0">
                <a:solidFill>
                  <a:schemeClr val="bg1"/>
                </a:solidFill>
              </a:rPr>
              <a:t> of </a:t>
            </a:r>
            <a:r>
              <a:rPr lang="pl-PL" sz="3200" dirty="0" err="1">
                <a:solidFill>
                  <a:schemeClr val="bg1"/>
                </a:solidFill>
              </a:rPr>
              <a:t>under-replicated</a:t>
            </a:r>
            <a:r>
              <a:rPr lang="pl-PL" sz="3200" dirty="0">
                <a:solidFill>
                  <a:schemeClr val="bg1"/>
                </a:solidFill>
              </a:rPr>
              <a:t> </a:t>
            </a:r>
            <a:r>
              <a:rPr lang="pl-PL" sz="3200" dirty="0" err="1">
                <a:solidFill>
                  <a:schemeClr val="bg1"/>
                </a:solidFill>
              </a:rPr>
              <a:t>partitions</a:t>
            </a:r>
            <a:r>
              <a:rPr lang="pl-PL" sz="3200" dirty="0">
                <a:solidFill>
                  <a:schemeClr val="bg1"/>
                </a:solidFill>
              </a:rPr>
              <a:t> (| ISR | &lt; | </a:t>
            </a:r>
            <a:r>
              <a:rPr lang="pl-PL" sz="3200" dirty="0" err="1">
                <a:solidFill>
                  <a:schemeClr val="bg1"/>
                </a:solidFill>
              </a:rPr>
              <a:t>all</a:t>
            </a:r>
            <a:r>
              <a:rPr lang="pl-PL" sz="3200" dirty="0">
                <a:solidFill>
                  <a:schemeClr val="bg1"/>
                </a:solidFill>
              </a:rPr>
              <a:t> </a:t>
            </a:r>
            <a:r>
              <a:rPr lang="pl-PL" sz="3200" dirty="0" err="1">
                <a:solidFill>
                  <a:schemeClr val="bg1"/>
                </a:solidFill>
              </a:rPr>
              <a:t>replicas</a:t>
            </a:r>
            <a:r>
              <a:rPr lang="pl-PL" sz="3200" dirty="0">
                <a:solidFill>
                  <a:schemeClr val="bg1"/>
                </a:solidFill>
              </a:rPr>
              <a:t> |). Alert </a:t>
            </a:r>
            <a:r>
              <a:rPr lang="pl-PL" sz="3200" dirty="0" err="1">
                <a:solidFill>
                  <a:schemeClr val="bg1"/>
                </a:solidFill>
              </a:rPr>
              <a:t>if</a:t>
            </a:r>
            <a:r>
              <a:rPr lang="pl-PL" sz="3200" dirty="0">
                <a:solidFill>
                  <a:schemeClr val="bg1"/>
                </a:solidFill>
              </a:rPr>
              <a:t> </a:t>
            </a:r>
            <a:r>
              <a:rPr lang="pl-PL" sz="3200" dirty="0" err="1">
                <a:solidFill>
                  <a:schemeClr val="bg1"/>
                </a:solidFill>
              </a:rPr>
              <a:t>value</a:t>
            </a:r>
            <a:r>
              <a:rPr lang="pl-PL" sz="3200" dirty="0">
                <a:solidFill>
                  <a:schemeClr val="bg1"/>
                </a:solidFill>
              </a:rPr>
              <a:t> </a:t>
            </a:r>
            <a:r>
              <a:rPr lang="pl-PL" sz="3200" dirty="0" err="1">
                <a:solidFill>
                  <a:schemeClr val="bg1"/>
                </a:solidFill>
              </a:rPr>
              <a:t>is</a:t>
            </a:r>
            <a:r>
              <a:rPr lang="pl-PL" sz="3200" dirty="0">
                <a:solidFill>
                  <a:schemeClr val="bg1"/>
                </a:solidFill>
              </a:rPr>
              <a:t> </a:t>
            </a:r>
            <a:r>
              <a:rPr lang="pl-PL" sz="3200" dirty="0" err="1">
                <a:solidFill>
                  <a:schemeClr val="bg1"/>
                </a:solidFill>
              </a:rPr>
              <a:t>greater</a:t>
            </a:r>
            <a:r>
              <a:rPr lang="pl-PL" sz="3200" dirty="0">
                <a:solidFill>
                  <a:schemeClr val="bg1"/>
                </a:solidFill>
              </a:rPr>
              <a:t> </a:t>
            </a:r>
            <a:r>
              <a:rPr lang="pl-PL" sz="3200" dirty="0" err="1">
                <a:solidFill>
                  <a:schemeClr val="bg1"/>
                </a:solidFill>
              </a:rPr>
              <a:t>than</a:t>
            </a:r>
            <a:r>
              <a:rPr lang="pl-PL" sz="3200" dirty="0">
                <a:solidFill>
                  <a:schemeClr val="bg1"/>
                </a:solidFill>
              </a:rPr>
              <a:t> 0.</a:t>
            </a:r>
          </a:p>
          <a:p>
            <a:endParaRPr lang="pl-PL" sz="32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pl-PL" sz="3200" dirty="0" err="1">
                <a:solidFill>
                  <a:schemeClr val="accent1"/>
                </a:solidFill>
              </a:rPr>
              <a:t>kafka.controller:type</a:t>
            </a:r>
            <a:r>
              <a:rPr lang="pl-PL" sz="3200" dirty="0">
                <a:solidFill>
                  <a:schemeClr val="accent1"/>
                </a:solidFill>
              </a:rPr>
              <a:t>=</a:t>
            </a:r>
            <a:r>
              <a:rPr lang="pl-PL" sz="3200" dirty="0" err="1">
                <a:solidFill>
                  <a:schemeClr val="accent1"/>
                </a:solidFill>
              </a:rPr>
              <a:t>KafkaController,name</a:t>
            </a:r>
            <a:r>
              <a:rPr lang="pl-PL" sz="3200" dirty="0">
                <a:solidFill>
                  <a:schemeClr val="accent1"/>
                </a:solidFill>
              </a:rPr>
              <a:t>=</a:t>
            </a:r>
            <a:r>
              <a:rPr lang="pl-PL" sz="3200" dirty="0" err="1">
                <a:solidFill>
                  <a:schemeClr val="accent1"/>
                </a:solidFill>
              </a:rPr>
              <a:t>OfflinePartitionsCount</a:t>
            </a:r>
            <a:endParaRPr lang="pl-PL" sz="3200" dirty="0">
              <a:solidFill>
                <a:schemeClr val="accent1"/>
              </a:solidFill>
            </a:endParaRPr>
          </a:p>
          <a:p>
            <a:pPr marL="0" indent="0">
              <a:buNone/>
            </a:pPr>
            <a:r>
              <a:rPr lang="pl-PL" sz="3200" dirty="0" err="1">
                <a:solidFill>
                  <a:schemeClr val="bg1"/>
                </a:solidFill>
              </a:rPr>
              <a:t>Number</a:t>
            </a:r>
            <a:r>
              <a:rPr lang="pl-PL" sz="3200" dirty="0">
                <a:solidFill>
                  <a:schemeClr val="bg1"/>
                </a:solidFill>
              </a:rPr>
              <a:t> of </a:t>
            </a:r>
            <a:r>
              <a:rPr lang="pl-PL" sz="3200" dirty="0" err="1">
                <a:solidFill>
                  <a:schemeClr val="bg1"/>
                </a:solidFill>
              </a:rPr>
              <a:t>partitions</a:t>
            </a:r>
            <a:r>
              <a:rPr lang="pl-PL" sz="3200" dirty="0">
                <a:solidFill>
                  <a:schemeClr val="bg1"/>
                </a:solidFill>
              </a:rPr>
              <a:t> </a:t>
            </a:r>
            <a:r>
              <a:rPr lang="pl-PL" sz="3200" dirty="0" err="1">
                <a:solidFill>
                  <a:schemeClr val="bg1"/>
                </a:solidFill>
              </a:rPr>
              <a:t>that</a:t>
            </a:r>
            <a:r>
              <a:rPr lang="pl-PL" sz="3200" dirty="0">
                <a:solidFill>
                  <a:schemeClr val="bg1"/>
                </a:solidFill>
              </a:rPr>
              <a:t> </a:t>
            </a:r>
            <a:r>
              <a:rPr lang="pl-PL" sz="3200" dirty="0" err="1">
                <a:solidFill>
                  <a:schemeClr val="bg1"/>
                </a:solidFill>
              </a:rPr>
              <a:t>don’t</a:t>
            </a:r>
            <a:r>
              <a:rPr lang="pl-PL" sz="3200" dirty="0">
                <a:solidFill>
                  <a:schemeClr val="bg1"/>
                </a:solidFill>
              </a:rPr>
              <a:t> </a:t>
            </a:r>
            <a:r>
              <a:rPr lang="pl-PL" sz="3200" dirty="0" err="1">
                <a:solidFill>
                  <a:schemeClr val="bg1"/>
                </a:solidFill>
              </a:rPr>
              <a:t>have</a:t>
            </a:r>
            <a:r>
              <a:rPr lang="pl-PL" sz="3200" dirty="0">
                <a:solidFill>
                  <a:schemeClr val="bg1"/>
                </a:solidFill>
              </a:rPr>
              <a:t> </a:t>
            </a:r>
            <a:r>
              <a:rPr lang="pl-PL" sz="3200" dirty="0" err="1">
                <a:solidFill>
                  <a:schemeClr val="bg1"/>
                </a:solidFill>
              </a:rPr>
              <a:t>an</a:t>
            </a:r>
            <a:r>
              <a:rPr lang="pl-PL" sz="3200" dirty="0">
                <a:solidFill>
                  <a:schemeClr val="bg1"/>
                </a:solidFill>
              </a:rPr>
              <a:t> </a:t>
            </a:r>
            <a:r>
              <a:rPr lang="pl-PL" sz="3200" dirty="0" err="1">
                <a:solidFill>
                  <a:schemeClr val="bg1"/>
                </a:solidFill>
              </a:rPr>
              <a:t>active</a:t>
            </a:r>
            <a:r>
              <a:rPr lang="pl-PL" sz="3200" dirty="0">
                <a:solidFill>
                  <a:schemeClr val="bg1"/>
                </a:solidFill>
              </a:rPr>
              <a:t> leader and </a:t>
            </a:r>
            <a:r>
              <a:rPr lang="pl-PL" sz="3200" dirty="0" err="1">
                <a:solidFill>
                  <a:schemeClr val="bg1"/>
                </a:solidFill>
              </a:rPr>
              <a:t>are</a:t>
            </a:r>
            <a:r>
              <a:rPr lang="pl-PL" sz="3200" dirty="0">
                <a:solidFill>
                  <a:schemeClr val="bg1"/>
                </a:solidFill>
              </a:rPr>
              <a:t> </a:t>
            </a:r>
            <a:r>
              <a:rPr lang="pl-PL" sz="3200" dirty="0" err="1">
                <a:solidFill>
                  <a:schemeClr val="bg1"/>
                </a:solidFill>
              </a:rPr>
              <a:t>hence</a:t>
            </a:r>
            <a:r>
              <a:rPr lang="pl-PL" sz="3200" dirty="0">
                <a:solidFill>
                  <a:schemeClr val="bg1"/>
                </a:solidFill>
              </a:rPr>
              <a:t> not </a:t>
            </a:r>
            <a:r>
              <a:rPr lang="pl-PL" sz="3200" dirty="0" err="1">
                <a:solidFill>
                  <a:schemeClr val="bg1"/>
                </a:solidFill>
              </a:rPr>
              <a:t>writable</a:t>
            </a:r>
            <a:r>
              <a:rPr lang="pl-PL" sz="3200" dirty="0">
                <a:solidFill>
                  <a:schemeClr val="bg1"/>
                </a:solidFill>
              </a:rPr>
              <a:t> </a:t>
            </a:r>
            <a:r>
              <a:rPr lang="pl-PL" sz="3200" dirty="0" err="1">
                <a:solidFill>
                  <a:schemeClr val="bg1"/>
                </a:solidFill>
              </a:rPr>
              <a:t>or</a:t>
            </a:r>
            <a:r>
              <a:rPr lang="pl-PL" sz="3200" dirty="0">
                <a:solidFill>
                  <a:schemeClr val="bg1"/>
                </a:solidFill>
              </a:rPr>
              <a:t> </a:t>
            </a:r>
            <a:r>
              <a:rPr lang="pl-PL" sz="3200" dirty="0" err="1">
                <a:solidFill>
                  <a:schemeClr val="bg1"/>
                </a:solidFill>
              </a:rPr>
              <a:t>readable</a:t>
            </a:r>
            <a:r>
              <a:rPr lang="pl-PL" sz="3200" dirty="0">
                <a:solidFill>
                  <a:schemeClr val="bg1"/>
                </a:solidFill>
              </a:rPr>
              <a:t>. Alert </a:t>
            </a:r>
            <a:r>
              <a:rPr lang="pl-PL" sz="3200" dirty="0" err="1">
                <a:solidFill>
                  <a:schemeClr val="bg1"/>
                </a:solidFill>
              </a:rPr>
              <a:t>if</a:t>
            </a:r>
            <a:r>
              <a:rPr lang="pl-PL" sz="3200" dirty="0">
                <a:solidFill>
                  <a:schemeClr val="bg1"/>
                </a:solidFill>
              </a:rPr>
              <a:t> </a:t>
            </a:r>
            <a:r>
              <a:rPr lang="pl-PL" sz="3200" dirty="0" err="1">
                <a:solidFill>
                  <a:schemeClr val="bg1"/>
                </a:solidFill>
              </a:rPr>
              <a:t>value</a:t>
            </a:r>
            <a:r>
              <a:rPr lang="pl-PL" sz="3200" dirty="0">
                <a:solidFill>
                  <a:schemeClr val="bg1"/>
                </a:solidFill>
              </a:rPr>
              <a:t> </a:t>
            </a:r>
            <a:r>
              <a:rPr lang="pl-PL" sz="3200" dirty="0" err="1">
                <a:solidFill>
                  <a:schemeClr val="bg1"/>
                </a:solidFill>
              </a:rPr>
              <a:t>is</a:t>
            </a:r>
            <a:r>
              <a:rPr lang="pl-PL" sz="3200" dirty="0">
                <a:solidFill>
                  <a:schemeClr val="bg1"/>
                </a:solidFill>
              </a:rPr>
              <a:t> </a:t>
            </a:r>
            <a:r>
              <a:rPr lang="pl-PL" sz="3200" dirty="0" err="1">
                <a:solidFill>
                  <a:schemeClr val="bg1"/>
                </a:solidFill>
              </a:rPr>
              <a:t>greater</a:t>
            </a:r>
            <a:r>
              <a:rPr lang="pl-PL" sz="3200" dirty="0">
                <a:solidFill>
                  <a:schemeClr val="bg1"/>
                </a:solidFill>
              </a:rPr>
              <a:t> </a:t>
            </a:r>
            <a:r>
              <a:rPr lang="pl-PL" sz="3200" dirty="0" err="1">
                <a:solidFill>
                  <a:schemeClr val="bg1"/>
                </a:solidFill>
              </a:rPr>
              <a:t>than</a:t>
            </a:r>
            <a:r>
              <a:rPr lang="pl-PL" sz="3200" dirty="0">
                <a:solidFill>
                  <a:schemeClr val="bg1"/>
                </a:solidFill>
              </a:rPr>
              <a:t> 0.</a:t>
            </a:r>
          </a:p>
          <a:p>
            <a:pPr marL="0" indent="0">
              <a:buNone/>
            </a:pPr>
            <a:endParaRPr lang="pl-PL" sz="32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pl-PL" sz="3200" dirty="0" err="1">
                <a:solidFill>
                  <a:schemeClr val="accent1"/>
                </a:solidFill>
              </a:rPr>
              <a:t>kafka.controller:type</a:t>
            </a:r>
            <a:r>
              <a:rPr lang="pl-PL" sz="3200" dirty="0">
                <a:solidFill>
                  <a:schemeClr val="accent1"/>
                </a:solidFill>
              </a:rPr>
              <a:t>=</a:t>
            </a:r>
            <a:r>
              <a:rPr lang="pl-PL" sz="3200" dirty="0" err="1">
                <a:solidFill>
                  <a:schemeClr val="accent1"/>
                </a:solidFill>
              </a:rPr>
              <a:t>KafkaController,name</a:t>
            </a:r>
            <a:r>
              <a:rPr lang="pl-PL" sz="3200" dirty="0">
                <a:solidFill>
                  <a:schemeClr val="accent1"/>
                </a:solidFill>
              </a:rPr>
              <a:t>=</a:t>
            </a:r>
            <a:r>
              <a:rPr lang="pl-PL" sz="3200" dirty="0" err="1">
                <a:solidFill>
                  <a:schemeClr val="accent1"/>
                </a:solidFill>
              </a:rPr>
              <a:t>ActiveControllerCount</a:t>
            </a:r>
            <a:endParaRPr lang="pl-PL" sz="3200" dirty="0">
              <a:solidFill>
                <a:schemeClr val="accent1"/>
              </a:solidFill>
            </a:endParaRPr>
          </a:p>
          <a:p>
            <a:pPr marL="0" indent="0">
              <a:buNone/>
            </a:pPr>
            <a:r>
              <a:rPr lang="pl-PL" sz="3200" dirty="0" err="1">
                <a:solidFill>
                  <a:schemeClr val="bg1"/>
                </a:solidFill>
              </a:rPr>
              <a:t>Number</a:t>
            </a:r>
            <a:r>
              <a:rPr lang="pl-PL" sz="3200" dirty="0">
                <a:solidFill>
                  <a:schemeClr val="bg1"/>
                </a:solidFill>
              </a:rPr>
              <a:t> of </a:t>
            </a:r>
            <a:r>
              <a:rPr lang="pl-PL" sz="3200" dirty="0" err="1">
                <a:solidFill>
                  <a:schemeClr val="bg1"/>
                </a:solidFill>
              </a:rPr>
              <a:t>active</a:t>
            </a:r>
            <a:r>
              <a:rPr lang="pl-PL" sz="3200" dirty="0">
                <a:solidFill>
                  <a:schemeClr val="bg1"/>
                </a:solidFill>
              </a:rPr>
              <a:t> </a:t>
            </a:r>
            <a:r>
              <a:rPr lang="pl-PL" sz="3200" dirty="0" err="1">
                <a:solidFill>
                  <a:schemeClr val="bg1"/>
                </a:solidFill>
              </a:rPr>
              <a:t>controllers</a:t>
            </a:r>
            <a:r>
              <a:rPr lang="pl-PL" sz="3200" dirty="0">
                <a:solidFill>
                  <a:schemeClr val="bg1"/>
                </a:solidFill>
              </a:rPr>
              <a:t> in the </a:t>
            </a:r>
            <a:r>
              <a:rPr lang="pl-PL" sz="3200" dirty="0" err="1">
                <a:solidFill>
                  <a:schemeClr val="bg1"/>
                </a:solidFill>
              </a:rPr>
              <a:t>cluster</a:t>
            </a:r>
            <a:r>
              <a:rPr lang="pl-PL" sz="3200" dirty="0">
                <a:solidFill>
                  <a:schemeClr val="bg1"/>
                </a:solidFill>
              </a:rPr>
              <a:t>. Alert </a:t>
            </a:r>
            <a:r>
              <a:rPr lang="pl-PL" sz="3200" dirty="0" err="1">
                <a:solidFill>
                  <a:schemeClr val="bg1"/>
                </a:solidFill>
              </a:rPr>
              <a:t>if</a:t>
            </a:r>
            <a:r>
              <a:rPr lang="pl-PL" sz="3200" dirty="0">
                <a:solidFill>
                  <a:schemeClr val="bg1"/>
                </a:solidFill>
              </a:rPr>
              <a:t> </a:t>
            </a:r>
            <a:r>
              <a:rPr lang="pl-PL" sz="3200" dirty="0" err="1">
                <a:solidFill>
                  <a:schemeClr val="bg1"/>
                </a:solidFill>
              </a:rPr>
              <a:t>value</a:t>
            </a:r>
            <a:r>
              <a:rPr lang="pl-PL" sz="3200" dirty="0">
                <a:solidFill>
                  <a:schemeClr val="bg1"/>
                </a:solidFill>
              </a:rPr>
              <a:t> </a:t>
            </a:r>
            <a:r>
              <a:rPr lang="pl-PL" sz="3200" dirty="0" err="1">
                <a:solidFill>
                  <a:schemeClr val="bg1"/>
                </a:solidFill>
              </a:rPr>
              <a:t>is</a:t>
            </a:r>
            <a:r>
              <a:rPr lang="pl-PL" sz="3200" dirty="0">
                <a:solidFill>
                  <a:schemeClr val="bg1"/>
                </a:solidFill>
              </a:rPr>
              <a:t> </a:t>
            </a:r>
            <a:r>
              <a:rPr lang="pl-PL" sz="3200" dirty="0" err="1">
                <a:solidFill>
                  <a:schemeClr val="bg1"/>
                </a:solidFill>
              </a:rPr>
              <a:t>anything</a:t>
            </a:r>
            <a:r>
              <a:rPr lang="pl-PL" sz="3200" dirty="0">
                <a:solidFill>
                  <a:schemeClr val="bg1"/>
                </a:solidFill>
              </a:rPr>
              <a:t> </a:t>
            </a:r>
            <a:r>
              <a:rPr lang="pl-PL" sz="3200" dirty="0" err="1">
                <a:solidFill>
                  <a:schemeClr val="bg1"/>
                </a:solidFill>
              </a:rPr>
              <a:t>other</a:t>
            </a:r>
            <a:r>
              <a:rPr lang="pl-PL" sz="3200" dirty="0">
                <a:solidFill>
                  <a:schemeClr val="bg1"/>
                </a:solidFill>
              </a:rPr>
              <a:t> </a:t>
            </a:r>
            <a:r>
              <a:rPr lang="pl-PL" sz="3200" dirty="0" err="1">
                <a:solidFill>
                  <a:schemeClr val="bg1"/>
                </a:solidFill>
              </a:rPr>
              <a:t>than</a:t>
            </a:r>
            <a:r>
              <a:rPr lang="pl-PL" sz="3200" dirty="0">
                <a:solidFill>
                  <a:schemeClr val="bg1"/>
                </a:solidFill>
              </a:rPr>
              <a:t> 1.</a:t>
            </a:r>
            <a:endParaRPr lang="pl-PL" sz="3200" dirty="0">
              <a:solidFill>
                <a:schemeClr val="bg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184660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8323"/>
            <a:ext cx="10515600" cy="1240853"/>
          </a:xfrm>
        </p:spPr>
        <p:txBody>
          <a:bodyPr>
            <a:normAutofit/>
          </a:bodyPr>
          <a:lstStyle/>
          <a:p>
            <a:r>
              <a:rPr lang="pl-PL" dirty="0" err="1">
                <a:solidFill>
                  <a:schemeClr val="bg1"/>
                </a:solidFill>
              </a:rPr>
              <a:t>Key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Metrics</a:t>
            </a:r>
            <a:r>
              <a:rPr lang="pl-PL" dirty="0">
                <a:solidFill>
                  <a:schemeClr val="bg1"/>
                </a:solidFill>
              </a:rPr>
              <a:t> to Monitor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327AC9-3914-EB44-A001-95311A37C4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pl-PL" sz="3200" dirty="0" err="1">
                <a:solidFill>
                  <a:schemeClr val="accent1"/>
                </a:solidFill>
              </a:rPr>
              <a:t>kafka.server:type</a:t>
            </a:r>
            <a:r>
              <a:rPr lang="pl-PL" sz="3200" dirty="0">
                <a:solidFill>
                  <a:schemeClr val="accent1"/>
                </a:solidFill>
              </a:rPr>
              <a:t>=</a:t>
            </a:r>
            <a:r>
              <a:rPr lang="pl-PL" sz="3200" dirty="0" err="1">
                <a:solidFill>
                  <a:schemeClr val="accent1"/>
                </a:solidFill>
              </a:rPr>
              <a:t>BrokerTopicMetrics,name</a:t>
            </a:r>
            <a:r>
              <a:rPr lang="pl-PL" sz="3200" dirty="0">
                <a:solidFill>
                  <a:schemeClr val="accent1"/>
                </a:solidFill>
              </a:rPr>
              <a:t>=</a:t>
            </a:r>
            <a:r>
              <a:rPr lang="pl-PL" sz="3200" dirty="0" err="1">
                <a:solidFill>
                  <a:schemeClr val="accent1"/>
                </a:solidFill>
              </a:rPr>
              <a:t>MessagesInPerSec</a:t>
            </a:r>
            <a:endParaRPr lang="pl-PL" sz="3200" dirty="0">
              <a:solidFill>
                <a:schemeClr val="accent1"/>
              </a:solidFill>
            </a:endParaRPr>
          </a:p>
          <a:p>
            <a:pPr marL="0" indent="0">
              <a:buNone/>
            </a:pPr>
            <a:r>
              <a:rPr lang="pl-PL" sz="3200" dirty="0" err="1">
                <a:solidFill>
                  <a:schemeClr val="bg1"/>
                </a:solidFill>
              </a:rPr>
              <a:t>Aggregate</a:t>
            </a:r>
            <a:r>
              <a:rPr lang="pl-PL" sz="3200" dirty="0">
                <a:solidFill>
                  <a:schemeClr val="bg1"/>
                </a:solidFill>
              </a:rPr>
              <a:t> </a:t>
            </a:r>
            <a:r>
              <a:rPr lang="pl-PL" sz="3200" dirty="0" err="1">
                <a:solidFill>
                  <a:schemeClr val="bg1"/>
                </a:solidFill>
              </a:rPr>
              <a:t>incoming</a:t>
            </a:r>
            <a:r>
              <a:rPr lang="pl-PL" sz="3200" dirty="0">
                <a:solidFill>
                  <a:schemeClr val="bg1"/>
                </a:solidFill>
              </a:rPr>
              <a:t> </a:t>
            </a:r>
            <a:r>
              <a:rPr lang="pl-PL" sz="3200" dirty="0" err="1">
                <a:solidFill>
                  <a:schemeClr val="bg1"/>
                </a:solidFill>
              </a:rPr>
              <a:t>message</a:t>
            </a:r>
            <a:r>
              <a:rPr lang="pl-PL" sz="3200" dirty="0">
                <a:solidFill>
                  <a:schemeClr val="bg1"/>
                </a:solidFill>
              </a:rPr>
              <a:t> </a:t>
            </a:r>
            <a:r>
              <a:rPr lang="pl-PL" sz="3200" dirty="0" err="1">
                <a:solidFill>
                  <a:schemeClr val="bg1"/>
                </a:solidFill>
              </a:rPr>
              <a:t>rate</a:t>
            </a:r>
            <a:r>
              <a:rPr lang="pl-PL" sz="3200" dirty="0">
                <a:solidFill>
                  <a:schemeClr val="bg1"/>
                </a:solidFill>
              </a:rPr>
              <a:t>.</a:t>
            </a:r>
          </a:p>
          <a:p>
            <a:pPr marL="0" indent="0">
              <a:buNone/>
            </a:pPr>
            <a:endParaRPr lang="pl-PL" sz="32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pl-PL" sz="3200" dirty="0" err="1">
                <a:solidFill>
                  <a:schemeClr val="accent1"/>
                </a:solidFill>
              </a:rPr>
              <a:t>kafka.server:type</a:t>
            </a:r>
            <a:r>
              <a:rPr lang="pl-PL" sz="3200" dirty="0">
                <a:solidFill>
                  <a:schemeClr val="accent1"/>
                </a:solidFill>
              </a:rPr>
              <a:t>=</a:t>
            </a:r>
            <a:r>
              <a:rPr lang="pl-PL" sz="3200" dirty="0" err="1">
                <a:solidFill>
                  <a:schemeClr val="accent1"/>
                </a:solidFill>
              </a:rPr>
              <a:t>BrokerTopicMetrics,name</a:t>
            </a:r>
            <a:r>
              <a:rPr lang="pl-PL" sz="3200" dirty="0">
                <a:solidFill>
                  <a:schemeClr val="accent1"/>
                </a:solidFill>
              </a:rPr>
              <a:t>=</a:t>
            </a:r>
            <a:r>
              <a:rPr lang="pl-PL" sz="3200" dirty="0" err="1">
                <a:solidFill>
                  <a:schemeClr val="accent1"/>
                </a:solidFill>
              </a:rPr>
              <a:t>BytesInPerSec</a:t>
            </a:r>
            <a:endParaRPr lang="pl-PL" sz="3200" dirty="0">
              <a:solidFill>
                <a:schemeClr val="accent1"/>
              </a:solidFill>
            </a:endParaRPr>
          </a:p>
          <a:p>
            <a:pPr marL="0" indent="0">
              <a:buNone/>
            </a:pPr>
            <a:r>
              <a:rPr lang="pl-PL" sz="3200" dirty="0" err="1">
                <a:solidFill>
                  <a:schemeClr val="bg1"/>
                </a:solidFill>
              </a:rPr>
              <a:t>Aggregate</a:t>
            </a:r>
            <a:r>
              <a:rPr lang="pl-PL" sz="3200" dirty="0">
                <a:solidFill>
                  <a:schemeClr val="bg1"/>
                </a:solidFill>
              </a:rPr>
              <a:t> </a:t>
            </a:r>
            <a:r>
              <a:rPr lang="pl-PL" sz="3200" dirty="0" err="1">
                <a:solidFill>
                  <a:schemeClr val="bg1"/>
                </a:solidFill>
              </a:rPr>
              <a:t>incoming</a:t>
            </a:r>
            <a:r>
              <a:rPr lang="pl-PL" sz="3200" dirty="0">
                <a:solidFill>
                  <a:schemeClr val="bg1"/>
                </a:solidFill>
              </a:rPr>
              <a:t> </a:t>
            </a:r>
            <a:r>
              <a:rPr lang="pl-PL" sz="3200" dirty="0" err="1">
                <a:solidFill>
                  <a:schemeClr val="bg1"/>
                </a:solidFill>
              </a:rPr>
              <a:t>byte</a:t>
            </a:r>
            <a:r>
              <a:rPr lang="pl-PL" sz="3200" dirty="0">
                <a:solidFill>
                  <a:schemeClr val="bg1"/>
                </a:solidFill>
              </a:rPr>
              <a:t> </a:t>
            </a:r>
            <a:r>
              <a:rPr lang="pl-PL" sz="3200" dirty="0" err="1">
                <a:solidFill>
                  <a:schemeClr val="bg1"/>
                </a:solidFill>
              </a:rPr>
              <a:t>rate</a:t>
            </a:r>
            <a:r>
              <a:rPr lang="pl-PL" sz="3200" dirty="0">
                <a:solidFill>
                  <a:schemeClr val="bg1"/>
                </a:solidFill>
              </a:rPr>
              <a:t>.</a:t>
            </a:r>
          </a:p>
          <a:p>
            <a:pPr marL="0" indent="0">
              <a:buNone/>
            </a:pPr>
            <a:endParaRPr lang="pl-PL" sz="32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pl-PL" sz="3200" dirty="0" err="1">
                <a:solidFill>
                  <a:schemeClr val="accent1"/>
                </a:solidFill>
              </a:rPr>
              <a:t>kafka.server:type</a:t>
            </a:r>
            <a:r>
              <a:rPr lang="pl-PL" sz="3200" dirty="0">
                <a:solidFill>
                  <a:schemeClr val="accent1"/>
                </a:solidFill>
              </a:rPr>
              <a:t>=</a:t>
            </a:r>
            <a:r>
              <a:rPr lang="pl-PL" sz="3200" dirty="0" err="1">
                <a:solidFill>
                  <a:schemeClr val="accent1"/>
                </a:solidFill>
              </a:rPr>
              <a:t>BrokerTopicMetrics,name</a:t>
            </a:r>
            <a:r>
              <a:rPr lang="pl-PL" sz="3200" dirty="0">
                <a:solidFill>
                  <a:schemeClr val="accent1"/>
                </a:solidFill>
              </a:rPr>
              <a:t>=</a:t>
            </a:r>
            <a:r>
              <a:rPr lang="pl-PL" sz="3200" dirty="0" err="1">
                <a:solidFill>
                  <a:schemeClr val="accent1"/>
                </a:solidFill>
              </a:rPr>
              <a:t>BytesOutPerSec</a:t>
            </a:r>
            <a:endParaRPr lang="pl-PL" sz="3200" dirty="0">
              <a:solidFill>
                <a:schemeClr val="accent1"/>
              </a:solidFill>
            </a:endParaRPr>
          </a:p>
          <a:p>
            <a:pPr marL="0" indent="0">
              <a:buNone/>
            </a:pPr>
            <a:r>
              <a:rPr lang="pl-PL" sz="3200" dirty="0" err="1">
                <a:solidFill>
                  <a:schemeClr val="bg1"/>
                </a:solidFill>
              </a:rPr>
              <a:t>Aggregate</a:t>
            </a:r>
            <a:r>
              <a:rPr lang="pl-PL" sz="3200" dirty="0">
                <a:solidFill>
                  <a:schemeClr val="bg1"/>
                </a:solidFill>
              </a:rPr>
              <a:t> </a:t>
            </a:r>
            <a:r>
              <a:rPr lang="pl-PL" sz="3200" dirty="0" err="1">
                <a:solidFill>
                  <a:schemeClr val="bg1"/>
                </a:solidFill>
              </a:rPr>
              <a:t>outgoing</a:t>
            </a:r>
            <a:r>
              <a:rPr lang="pl-PL" sz="3200" dirty="0">
                <a:solidFill>
                  <a:schemeClr val="bg1"/>
                </a:solidFill>
              </a:rPr>
              <a:t> </a:t>
            </a:r>
            <a:r>
              <a:rPr lang="pl-PL" sz="3200" dirty="0" err="1">
                <a:solidFill>
                  <a:schemeClr val="bg1"/>
                </a:solidFill>
              </a:rPr>
              <a:t>byte</a:t>
            </a:r>
            <a:r>
              <a:rPr lang="pl-PL" sz="3200" dirty="0">
                <a:solidFill>
                  <a:schemeClr val="bg1"/>
                </a:solidFill>
              </a:rPr>
              <a:t> </a:t>
            </a:r>
            <a:r>
              <a:rPr lang="pl-PL" sz="3200" dirty="0" err="1">
                <a:solidFill>
                  <a:schemeClr val="bg1"/>
                </a:solidFill>
              </a:rPr>
              <a:t>rate</a:t>
            </a:r>
            <a:r>
              <a:rPr lang="pl-PL" sz="3200" dirty="0">
                <a:solidFill>
                  <a:schemeClr val="bg1"/>
                </a:solidFill>
              </a:rPr>
              <a:t>.</a:t>
            </a:r>
          </a:p>
          <a:p>
            <a:pPr marL="0" indent="0">
              <a:buNone/>
            </a:pPr>
            <a:endParaRPr lang="pl-PL" sz="32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pl-PL" sz="3200" dirty="0" err="1">
                <a:solidFill>
                  <a:schemeClr val="accent1"/>
                </a:solidFill>
              </a:rPr>
              <a:t>kafka.network:type</a:t>
            </a:r>
            <a:r>
              <a:rPr lang="pl-PL" sz="3200" dirty="0">
                <a:solidFill>
                  <a:schemeClr val="accent1"/>
                </a:solidFill>
              </a:rPr>
              <a:t>=</a:t>
            </a:r>
            <a:r>
              <a:rPr lang="pl-PL" sz="3200" dirty="0" err="1">
                <a:solidFill>
                  <a:schemeClr val="accent1"/>
                </a:solidFill>
              </a:rPr>
              <a:t>RequestMetrics,name</a:t>
            </a:r>
            <a:r>
              <a:rPr lang="pl-PL" sz="3200" dirty="0">
                <a:solidFill>
                  <a:schemeClr val="accent1"/>
                </a:solidFill>
              </a:rPr>
              <a:t>=</a:t>
            </a:r>
            <a:r>
              <a:rPr lang="pl-PL" sz="3200" dirty="0" err="1">
                <a:solidFill>
                  <a:schemeClr val="accent1"/>
                </a:solidFill>
              </a:rPr>
              <a:t>RequestsPerSec,request</a:t>
            </a:r>
            <a:r>
              <a:rPr lang="pl-PL" sz="3200" dirty="0">
                <a:solidFill>
                  <a:schemeClr val="accent1"/>
                </a:solidFill>
              </a:rPr>
              <a:t>={</a:t>
            </a:r>
            <a:r>
              <a:rPr lang="pl-PL" sz="3200" dirty="0" err="1">
                <a:solidFill>
                  <a:schemeClr val="accent1"/>
                </a:solidFill>
              </a:rPr>
              <a:t>Produce|FetchConsumer|FetchFollower</a:t>
            </a:r>
            <a:r>
              <a:rPr lang="pl-PL" sz="3200" dirty="0">
                <a:solidFill>
                  <a:schemeClr val="accent1"/>
                </a:solidFill>
              </a:rPr>
              <a:t>}</a:t>
            </a:r>
          </a:p>
          <a:p>
            <a:pPr marL="0" indent="0">
              <a:buNone/>
            </a:pPr>
            <a:r>
              <a:rPr lang="pl-PL" sz="3200" dirty="0" err="1">
                <a:solidFill>
                  <a:schemeClr val="bg1"/>
                </a:solidFill>
              </a:rPr>
              <a:t>Request</a:t>
            </a:r>
            <a:r>
              <a:rPr lang="pl-PL" sz="3200" dirty="0">
                <a:solidFill>
                  <a:schemeClr val="bg1"/>
                </a:solidFill>
              </a:rPr>
              <a:t> </a:t>
            </a:r>
            <a:r>
              <a:rPr lang="pl-PL" sz="3200" dirty="0" err="1">
                <a:solidFill>
                  <a:schemeClr val="bg1"/>
                </a:solidFill>
              </a:rPr>
              <a:t>rate</a:t>
            </a:r>
            <a:r>
              <a:rPr lang="pl-PL" sz="3200" dirty="0">
                <a:solidFill>
                  <a:schemeClr val="bg1"/>
                </a:solidFill>
              </a:rPr>
              <a:t>.</a:t>
            </a:r>
          </a:p>
          <a:p>
            <a:pPr marL="0" indent="0">
              <a:buNone/>
            </a:pPr>
            <a:endParaRPr lang="pl-PL" sz="3200" dirty="0">
              <a:solidFill>
                <a:schemeClr val="bg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676043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8323"/>
            <a:ext cx="10515600" cy="1240853"/>
          </a:xfrm>
        </p:spPr>
        <p:txBody>
          <a:bodyPr>
            <a:normAutofit/>
          </a:bodyPr>
          <a:lstStyle/>
          <a:p>
            <a:r>
              <a:rPr lang="pl-PL" dirty="0" err="1">
                <a:solidFill>
                  <a:schemeClr val="bg1"/>
                </a:solidFill>
              </a:rPr>
              <a:t>Key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Metrics</a:t>
            </a:r>
            <a:r>
              <a:rPr lang="pl-PL" dirty="0">
                <a:solidFill>
                  <a:schemeClr val="bg1"/>
                </a:solidFill>
              </a:rPr>
              <a:t> to Monitor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327AC9-3914-EB44-A001-95311A37C4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pl-PL" sz="3200" dirty="0" err="1">
                <a:solidFill>
                  <a:schemeClr val="accent1"/>
                </a:solidFill>
              </a:rPr>
              <a:t>kafka.log:type</a:t>
            </a:r>
            <a:r>
              <a:rPr lang="pl-PL" sz="3200" dirty="0">
                <a:solidFill>
                  <a:schemeClr val="accent1"/>
                </a:solidFill>
              </a:rPr>
              <a:t>=</a:t>
            </a:r>
            <a:r>
              <a:rPr lang="pl-PL" sz="3200" dirty="0" err="1">
                <a:solidFill>
                  <a:schemeClr val="accent1"/>
                </a:solidFill>
              </a:rPr>
              <a:t>LogFlushStats,name</a:t>
            </a:r>
            <a:r>
              <a:rPr lang="pl-PL" sz="3200" dirty="0">
                <a:solidFill>
                  <a:schemeClr val="accent1"/>
                </a:solidFill>
              </a:rPr>
              <a:t>=</a:t>
            </a:r>
            <a:r>
              <a:rPr lang="pl-PL" sz="3200" dirty="0" err="1">
                <a:solidFill>
                  <a:schemeClr val="accent1"/>
                </a:solidFill>
              </a:rPr>
              <a:t>LogFlushRateAndTimeMs</a:t>
            </a:r>
            <a:endParaRPr lang="pl-PL" sz="3200" dirty="0">
              <a:solidFill>
                <a:schemeClr val="accent1"/>
              </a:solidFill>
            </a:endParaRPr>
          </a:p>
          <a:p>
            <a:pPr marL="0" indent="0">
              <a:buNone/>
            </a:pPr>
            <a:r>
              <a:rPr lang="pl-PL" sz="3200" dirty="0">
                <a:solidFill>
                  <a:schemeClr val="bg1"/>
                </a:solidFill>
              </a:rPr>
              <a:t>Log </a:t>
            </a:r>
            <a:r>
              <a:rPr lang="pl-PL" sz="3200" dirty="0" err="1">
                <a:solidFill>
                  <a:schemeClr val="bg1"/>
                </a:solidFill>
              </a:rPr>
              <a:t>flush</a:t>
            </a:r>
            <a:r>
              <a:rPr lang="pl-PL" sz="3200" dirty="0">
                <a:solidFill>
                  <a:schemeClr val="bg1"/>
                </a:solidFill>
              </a:rPr>
              <a:t> </a:t>
            </a:r>
            <a:r>
              <a:rPr lang="pl-PL" sz="3200" dirty="0" err="1">
                <a:solidFill>
                  <a:schemeClr val="bg1"/>
                </a:solidFill>
              </a:rPr>
              <a:t>rate</a:t>
            </a:r>
            <a:r>
              <a:rPr lang="pl-PL" sz="3200" dirty="0">
                <a:solidFill>
                  <a:schemeClr val="bg1"/>
                </a:solidFill>
              </a:rPr>
              <a:t> and </a:t>
            </a:r>
            <a:r>
              <a:rPr lang="pl-PL" sz="3200" dirty="0" err="1">
                <a:solidFill>
                  <a:schemeClr val="bg1"/>
                </a:solidFill>
              </a:rPr>
              <a:t>time</a:t>
            </a:r>
            <a:r>
              <a:rPr lang="pl-PL" sz="3200" dirty="0">
                <a:solidFill>
                  <a:schemeClr val="bg1"/>
                </a:solidFill>
              </a:rPr>
              <a:t>.</a:t>
            </a:r>
          </a:p>
          <a:p>
            <a:pPr marL="0" indent="0">
              <a:buNone/>
            </a:pPr>
            <a:endParaRPr lang="pl-PL" sz="32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pl-PL" sz="3200" dirty="0" err="1">
                <a:solidFill>
                  <a:schemeClr val="accent1"/>
                </a:solidFill>
              </a:rPr>
              <a:t>kafka.controller:type</a:t>
            </a:r>
            <a:r>
              <a:rPr lang="pl-PL" sz="3200" dirty="0">
                <a:solidFill>
                  <a:schemeClr val="accent1"/>
                </a:solidFill>
              </a:rPr>
              <a:t>=</a:t>
            </a:r>
            <a:r>
              <a:rPr lang="pl-PL" sz="3200" dirty="0" err="1">
                <a:solidFill>
                  <a:schemeClr val="accent1"/>
                </a:solidFill>
              </a:rPr>
              <a:t>ControllerStats,name</a:t>
            </a:r>
            <a:r>
              <a:rPr lang="pl-PL" sz="3200" dirty="0">
                <a:solidFill>
                  <a:schemeClr val="accent1"/>
                </a:solidFill>
              </a:rPr>
              <a:t>=</a:t>
            </a:r>
            <a:r>
              <a:rPr lang="pl-PL" sz="3200" dirty="0" err="1">
                <a:solidFill>
                  <a:schemeClr val="accent1"/>
                </a:solidFill>
              </a:rPr>
              <a:t>LeaderElectionRateAndTimeMs</a:t>
            </a:r>
            <a:endParaRPr lang="pl-PL" sz="3200" dirty="0">
              <a:solidFill>
                <a:schemeClr val="accent1"/>
              </a:solidFill>
            </a:endParaRPr>
          </a:p>
          <a:p>
            <a:pPr marL="0" indent="0">
              <a:buNone/>
            </a:pPr>
            <a:r>
              <a:rPr lang="pl-PL" sz="3200" dirty="0">
                <a:solidFill>
                  <a:schemeClr val="bg1"/>
                </a:solidFill>
              </a:rPr>
              <a:t>Leader </a:t>
            </a:r>
            <a:r>
              <a:rPr lang="pl-PL" sz="3200" dirty="0" err="1">
                <a:solidFill>
                  <a:schemeClr val="bg1"/>
                </a:solidFill>
              </a:rPr>
              <a:t>election</a:t>
            </a:r>
            <a:r>
              <a:rPr lang="pl-PL" sz="3200" dirty="0">
                <a:solidFill>
                  <a:schemeClr val="bg1"/>
                </a:solidFill>
              </a:rPr>
              <a:t> </a:t>
            </a:r>
            <a:r>
              <a:rPr lang="pl-PL" sz="3200" dirty="0" err="1">
                <a:solidFill>
                  <a:schemeClr val="bg1"/>
                </a:solidFill>
              </a:rPr>
              <a:t>rate</a:t>
            </a:r>
            <a:r>
              <a:rPr lang="pl-PL" sz="3200" dirty="0">
                <a:solidFill>
                  <a:schemeClr val="bg1"/>
                </a:solidFill>
              </a:rPr>
              <a:t> and </a:t>
            </a:r>
            <a:r>
              <a:rPr lang="pl-PL" sz="3200" dirty="0" err="1">
                <a:solidFill>
                  <a:schemeClr val="bg1"/>
                </a:solidFill>
              </a:rPr>
              <a:t>latency</a:t>
            </a:r>
            <a:r>
              <a:rPr lang="pl-PL" sz="3200" dirty="0">
                <a:solidFill>
                  <a:schemeClr val="bg1"/>
                </a:solidFill>
              </a:rPr>
              <a:t>.</a:t>
            </a:r>
          </a:p>
          <a:p>
            <a:pPr marL="0" indent="0">
              <a:buNone/>
            </a:pPr>
            <a:endParaRPr lang="pl-PL" sz="32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pl-PL" sz="3200" dirty="0" err="1">
                <a:solidFill>
                  <a:schemeClr val="accent1"/>
                </a:solidFill>
              </a:rPr>
              <a:t>kafka.controller:type</a:t>
            </a:r>
            <a:r>
              <a:rPr lang="pl-PL" sz="3200" dirty="0">
                <a:solidFill>
                  <a:schemeClr val="accent1"/>
                </a:solidFill>
              </a:rPr>
              <a:t>=</a:t>
            </a:r>
            <a:r>
              <a:rPr lang="pl-PL" sz="3200" dirty="0" err="1">
                <a:solidFill>
                  <a:schemeClr val="accent1"/>
                </a:solidFill>
              </a:rPr>
              <a:t>ControllerStats,name</a:t>
            </a:r>
            <a:r>
              <a:rPr lang="pl-PL" sz="3200" dirty="0">
                <a:solidFill>
                  <a:schemeClr val="accent1"/>
                </a:solidFill>
              </a:rPr>
              <a:t>=</a:t>
            </a:r>
            <a:r>
              <a:rPr lang="pl-PL" sz="3200" dirty="0" err="1">
                <a:solidFill>
                  <a:schemeClr val="accent1"/>
                </a:solidFill>
              </a:rPr>
              <a:t>UncleanLeaderElectionsPerSec</a:t>
            </a:r>
            <a:endParaRPr lang="pl-PL" sz="3200" dirty="0">
              <a:solidFill>
                <a:schemeClr val="accent1"/>
              </a:solidFill>
            </a:endParaRPr>
          </a:p>
          <a:p>
            <a:pPr marL="0" indent="0">
              <a:buNone/>
            </a:pPr>
            <a:r>
              <a:rPr lang="pl-PL" sz="3200" dirty="0" err="1">
                <a:solidFill>
                  <a:schemeClr val="bg1"/>
                </a:solidFill>
              </a:rPr>
              <a:t>Unclean</a:t>
            </a:r>
            <a:r>
              <a:rPr lang="pl-PL" sz="3200" dirty="0">
                <a:solidFill>
                  <a:schemeClr val="bg1"/>
                </a:solidFill>
              </a:rPr>
              <a:t> leader </a:t>
            </a:r>
            <a:r>
              <a:rPr lang="pl-PL" sz="3200" dirty="0" err="1">
                <a:solidFill>
                  <a:schemeClr val="bg1"/>
                </a:solidFill>
              </a:rPr>
              <a:t>election</a:t>
            </a:r>
            <a:r>
              <a:rPr lang="pl-PL" sz="3200" dirty="0">
                <a:solidFill>
                  <a:schemeClr val="bg1"/>
                </a:solidFill>
              </a:rPr>
              <a:t> </a:t>
            </a:r>
            <a:r>
              <a:rPr lang="pl-PL" sz="3200" dirty="0" err="1">
                <a:solidFill>
                  <a:schemeClr val="bg1"/>
                </a:solidFill>
              </a:rPr>
              <a:t>rate</a:t>
            </a:r>
            <a:r>
              <a:rPr lang="pl-PL" sz="3200" dirty="0">
                <a:solidFill>
                  <a:schemeClr val="bg1"/>
                </a:solidFill>
              </a:rPr>
              <a:t>.</a:t>
            </a:r>
          </a:p>
          <a:p>
            <a:pPr marL="0" indent="0">
              <a:buNone/>
            </a:pPr>
            <a:endParaRPr lang="pl-PL" sz="32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pl-PL" sz="3200" dirty="0" err="1">
                <a:solidFill>
                  <a:schemeClr val="accent1"/>
                </a:solidFill>
              </a:rPr>
              <a:t>kafka.server:type</a:t>
            </a:r>
            <a:r>
              <a:rPr lang="pl-PL" sz="3200" dirty="0">
                <a:solidFill>
                  <a:schemeClr val="accent1"/>
                </a:solidFill>
              </a:rPr>
              <a:t>=</a:t>
            </a:r>
            <a:r>
              <a:rPr lang="pl-PL" sz="3200" dirty="0" err="1">
                <a:solidFill>
                  <a:schemeClr val="accent1"/>
                </a:solidFill>
              </a:rPr>
              <a:t>ReplicaManager,name</a:t>
            </a:r>
            <a:r>
              <a:rPr lang="pl-PL" sz="3200" dirty="0">
                <a:solidFill>
                  <a:schemeClr val="accent1"/>
                </a:solidFill>
              </a:rPr>
              <a:t>=</a:t>
            </a:r>
            <a:r>
              <a:rPr lang="pl-PL" sz="3200" dirty="0" err="1">
                <a:solidFill>
                  <a:schemeClr val="accent1"/>
                </a:solidFill>
              </a:rPr>
              <a:t>PartitionCount</a:t>
            </a:r>
            <a:endParaRPr lang="pl-PL" sz="3200" dirty="0">
              <a:solidFill>
                <a:schemeClr val="accent1"/>
              </a:solidFill>
            </a:endParaRPr>
          </a:p>
          <a:p>
            <a:pPr marL="0" indent="0">
              <a:buNone/>
            </a:pPr>
            <a:r>
              <a:rPr lang="pl-PL" sz="3200" dirty="0" err="1">
                <a:solidFill>
                  <a:schemeClr val="bg1"/>
                </a:solidFill>
              </a:rPr>
              <a:t>Number</a:t>
            </a:r>
            <a:r>
              <a:rPr lang="pl-PL" sz="3200" dirty="0">
                <a:solidFill>
                  <a:schemeClr val="bg1"/>
                </a:solidFill>
              </a:rPr>
              <a:t> of </a:t>
            </a:r>
            <a:r>
              <a:rPr lang="pl-PL" sz="3200" dirty="0" err="1">
                <a:solidFill>
                  <a:schemeClr val="bg1"/>
                </a:solidFill>
              </a:rPr>
              <a:t>partitions</a:t>
            </a:r>
            <a:r>
              <a:rPr lang="pl-PL" sz="3200" dirty="0">
                <a:solidFill>
                  <a:schemeClr val="bg1"/>
                </a:solidFill>
              </a:rPr>
              <a:t> on </a:t>
            </a:r>
            <a:r>
              <a:rPr lang="pl-PL" sz="3200" dirty="0" err="1">
                <a:solidFill>
                  <a:schemeClr val="bg1"/>
                </a:solidFill>
              </a:rPr>
              <a:t>this</a:t>
            </a:r>
            <a:r>
              <a:rPr lang="pl-PL" sz="3200" dirty="0">
                <a:solidFill>
                  <a:schemeClr val="bg1"/>
                </a:solidFill>
              </a:rPr>
              <a:t> broker. </a:t>
            </a:r>
            <a:r>
              <a:rPr lang="pl-PL" sz="3200" dirty="0" err="1">
                <a:solidFill>
                  <a:schemeClr val="bg1"/>
                </a:solidFill>
              </a:rPr>
              <a:t>This</a:t>
            </a:r>
            <a:r>
              <a:rPr lang="pl-PL" sz="3200" dirty="0">
                <a:solidFill>
                  <a:schemeClr val="bg1"/>
                </a:solidFill>
              </a:rPr>
              <a:t> </a:t>
            </a:r>
            <a:r>
              <a:rPr lang="pl-PL" sz="3200" dirty="0" err="1">
                <a:solidFill>
                  <a:schemeClr val="bg1"/>
                </a:solidFill>
              </a:rPr>
              <a:t>should</a:t>
            </a:r>
            <a:r>
              <a:rPr lang="pl-PL" sz="3200" dirty="0">
                <a:solidFill>
                  <a:schemeClr val="bg1"/>
                </a:solidFill>
              </a:rPr>
              <a:t> be </a:t>
            </a:r>
            <a:r>
              <a:rPr lang="pl-PL" sz="3200" dirty="0" err="1">
                <a:solidFill>
                  <a:schemeClr val="bg1"/>
                </a:solidFill>
              </a:rPr>
              <a:t>mostly</a:t>
            </a:r>
            <a:r>
              <a:rPr lang="pl-PL" sz="3200" dirty="0">
                <a:solidFill>
                  <a:schemeClr val="bg1"/>
                </a:solidFill>
              </a:rPr>
              <a:t> </a:t>
            </a:r>
            <a:r>
              <a:rPr lang="pl-PL" sz="3200" dirty="0" err="1">
                <a:solidFill>
                  <a:schemeClr val="bg1"/>
                </a:solidFill>
              </a:rPr>
              <a:t>even</a:t>
            </a:r>
            <a:r>
              <a:rPr lang="pl-PL" sz="3200" dirty="0">
                <a:solidFill>
                  <a:schemeClr val="bg1"/>
                </a:solidFill>
              </a:rPr>
              <a:t> </a:t>
            </a:r>
            <a:r>
              <a:rPr lang="pl-PL" sz="3200" dirty="0" err="1">
                <a:solidFill>
                  <a:schemeClr val="bg1"/>
                </a:solidFill>
              </a:rPr>
              <a:t>across</a:t>
            </a:r>
            <a:r>
              <a:rPr lang="pl-PL" sz="3200" dirty="0">
                <a:solidFill>
                  <a:schemeClr val="bg1"/>
                </a:solidFill>
              </a:rPr>
              <a:t> </a:t>
            </a:r>
            <a:r>
              <a:rPr lang="pl-PL" sz="3200" dirty="0" err="1">
                <a:solidFill>
                  <a:schemeClr val="bg1"/>
                </a:solidFill>
              </a:rPr>
              <a:t>all</a:t>
            </a:r>
            <a:r>
              <a:rPr lang="pl-PL" sz="3200" dirty="0">
                <a:solidFill>
                  <a:schemeClr val="bg1"/>
                </a:solidFill>
              </a:rPr>
              <a:t> </a:t>
            </a:r>
            <a:r>
              <a:rPr lang="pl-PL" sz="3200" dirty="0" err="1">
                <a:solidFill>
                  <a:schemeClr val="bg1"/>
                </a:solidFill>
              </a:rPr>
              <a:t>brokers</a:t>
            </a:r>
            <a:r>
              <a:rPr lang="pl-PL" sz="3200" dirty="0">
                <a:solidFill>
                  <a:schemeClr val="bg1"/>
                </a:solidFill>
              </a:rPr>
              <a:t>.</a:t>
            </a:r>
            <a:endParaRPr lang="pl-PL" sz="3200" dirty="0">
              <a:solidFill>
                <a:schemeClr val="bg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542045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8323"/>
            <a:ext cx="10515600" cy="1240853"/>
          </a:xfrm>
        </p:spPr>
        <p:txBody>
          <a:bodyPr>
            <a:normAutofit/>
          </a:bodyPr>
          <a:lstStyle/>
          <a:p>
            <a:r>
              <a:rPr lang="pl-PL" dirty="0" err="1">
                <a:solidFill>
                  <a:schemeClr val="bg1"/>
                </a:solidFill>
              </a:rPr>
              <a:t>Key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Metrics</a:t>
            </a:r>
            <a:r>
              <a:rPr lang="pl-PL" dirty="0">
                <a:solidFill>
                  <a:schemeClr val="bg1"/>
                </a:solidFill>
              </a:rPr>
              <a:t> to Monitor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327AC9-3914-EB44-A001-95311A37C4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9176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sz="1800" dirty="0" err="1">
                <a:solidFill>
                  <a:schemeClr val="accent1"/>
                </a:solidFill>
              </a:rPr>
              <a:t>kafka.server:type</a:t>
            </a:r>
            <a:r>
              <a:rPr lang="pl-PL" sz="1800" dirty="0">
                <a:solidFill>
                  <a:schemeClr val="accent1"/>
                </a:solidFill>
              </a:rPr>
              <a:t>=</a:t>
            </a:r>
            <a:r>
              <a:rPr lang="pl-PL" sz="1800" dirty="0" err="1">
                <a:solidFill>
                  <a:schemeClr val="accent1"/>
                </a:solidFill>
              </a:rPr>
              <a:t>ReplicaManager,name</a:t>
            </a:r>
            <a:r>
              <a:rPr lang="pl-PL" sz="1800" dirty="0">
                <a:solidFill>
                  <a:schemeClr val="accent1"/>
                </a:solidFill>
              </a:rPr>
              <a:t>=</a:t>
            </a:r>
            <a:r>
              <a:rPr lang="pl-PL" sz="1800" dirty="0" err="1">
                <a:solidFill>
                  <a:schemeClr val="accent1"/>
                </a:solidFill>
              </a:rPr>
              <a:t>LeaderCount</a:t>
            </a:r>
            <a:endParaRPr lang="pl-PL" sz="1800" dirty="0">
              <a:solidFill>
                <a:schemeClr val="accent1"/>
              </a:solidFill>
            </a:endParaRPr>
          </a:p>
          <a:p>
            <a:pPr marL="0" indent="0">
              <a:buNone/>
            </a:pPr>
            <a:r>
              <a:rPr lang="pl-PL" sz="1800" dirty="0" err="1">
                <a:solidFill>
                  <a:schemeClr val="bg1"/>
                </a:solidFill>
              </a:rPr>
              <a:t>Number</a:t>
            </a:r>
            <a:r>
              <a:rPr lang="pl-PL" sz="1800" dirty="0">
                <a:solidFill>
                  <a:schemeClr val="bg1"/>
                </a:solidFill>
              </a:rPr>
              <a:t> of </a:t>
            </a:r>
            <a:r>
              <a:rPr lang="pl-PL" sz="1800" dirty="0" err="1">
                <a:solidFill>
                  <a:schemeClr val="bg1"/>
                </a:solidFill>
              </a:rPr>
              <a:t>leaders</a:t>
            </a:r>
            <a:r>
              <a:rPr lang="pl-PL" sz="1800" dirty="0">
                <a:solidFill>
                  <a:schemeClr val="bg1"/>
                </a:solidFill>
              </a:rPr>
              <a:t> on </a:t>
            </a:r>
            <a:r>
              <a:rPr lang="pl-PL" sz="1800" dirty="0" err="1">
                <a:solidFill>
                  <a:schemeClr val="bg1"/>
                </a:solidFill>
              </a:rPr>
              <a:t>this</a:t>
            </a:r>
            <a:r>
              <a:rPr lang="pl-PL" sz="1800" dirty="0">
                <a:solidFill>
                  <a:schemeClr val="bg1"/>
                </a:solidFill>
              </a:rPr>
              <a:t> broker. </a:t>
            </a:r>
            <a:r>
              <a:rPr lang="pl-PL" sz="1800" dirty="0" err="1">
                <a:solidFill>
                  <a:schemeClr val="bg1"/>
                </a:solidFill>
              </a:rPr>
              <a:t>This</a:t>
            </a:r>
            <a:r>
              <a:rPr lang="pl-PL" sz="1800" dirty="0">
                <a:solidFill>
                  <a:schemeClr val="bg1"/>
                </a:solidFill>
              </a:rPr>
              <a:t> </a:t>
            </a:r>
            <a:r>
              <a:rPr lang="pl-PL" sz="1800" dirty="0" err="1">
                <a:solidFill>
                  <a:schemeClr val="bg1"/>
                </a:solidFill>
              </a:rPr>
              <a:t>should</a:t>
            </a:r>
            <a:r>
              <a:rPr lang="pl-PL" sz="1800" dirty="0">
                <a:solidFill>
                  <a:schemeClr val="bg1"/>
                </a:solidFill>
              </a:rPr>
              <a:t> be </a:t>
            </a:r>
            <a:r>
              <a:rPr lang="pl-PL" sz="1800" dirty="0" err="1">
                <a:solidFill>
                  <a:schemeClr val="bg1"/>
                </a:solidFill>
              </a:rPr>
              <a:t>mostly</a:t>
            </a:r>
            <a:r>
              <a:rPr lang="pl-PL" sz="1800" dirty="0">
                <a:solidFill>
                  <a:schemeClr val="bg1"/>
                </a:solidFill>
              </a:rPr>
              <a:t> </a:t>
            </a:r>
            <a:r>
              <a:rPr lang="pl-PL" sz="1800" dirty="0" err="1">
                <a:solidFill>
                  <a:schemeClr val="bg1"/>
                </a:solidFill>
              </a:rPr>
              <a:t>even</a:t>
            </a:r>
            <a:r>
              <a:rPr lang="pl-PL" sz="1800" dirty="0">
                <a:solidFill>
                  <a:schemeClr val="bg1"/>
                </a:solidFill>
              </a:rPr>
              <a:t> </a:t>
            </a:r>
            <a:r>
              <a:rPr lang="pl-PL" sz="1800" dirty="0" err="1">
                <a:solidFill>
                  <a:schemeClr val="bg1"/>
                </a:solidFill>
              </a:rPr>
              <a:t>across</a:t>
            </a:r>
            <a:r>
              <a:rPr lang="pl-PL" sz="1800" dirty="0">
                <a:solidFill>
                  <a:schemeClr val="bg1"/>
                </a:solidFill>
              </a:rPr>
              <a:t> </a:t>
            </a:r>
            <a:r>
              <a:rPr lang="pl-PL" sz="1800" dirty="0" err="1">
                <a:solidFill>
                  <a:schemeClr val="bg1"/>
                </a:solidFill>
              </a:rPr>
              <a:t>all</a:t>
            </a:r>
            <a:r>
              <a:rPr lang="pl-PL" sz="1800" dirty="0">
                <a:solidFill>
                  <a:schemeClr val="bg1"/>
                </a:solidFill>
              </a:rPr>
              <a:t> </a:t>
            </a:r>
            <a:r>
              <a:rPr lang="pl-PL" sz="1800" dirty="0" err="1">
                <a:solidFill>
                  <a:schemeClr val="bg1"/>
                </a:solidFill>
              </a:rPr>
              <a:t>brokers</a:t>
            </a:r>
            <a:r>
              <a:rPr lang="pl-PL" sz="1800" dirty="0">
                <a:solidFill>
                  <a:schemeClr val="bg1"/>
                </a:solidFill>
              </a:rPr>
              <a:t>. </a:t>
            </a:r>
            <a:r>
              <a:rPr lang="pl-PL" sz="1800" dirty="0" err="1">
                <a:solidFill>
                  <a:schemeClr val="bg1"/>
                </a:solidFill>
              </a:rPr>
              <a:t>If</a:t>
            </a:r>
            <a:r>
              <a:rPr lang="pl-PL" sz="1800" dirty="0">
                <a:solidFill>
                  <a:schemeClr val="bg1"/>
                </a:solidFill>
              </a:rPr>
              <a:t> not, set </a:t>
            </a:r>
            <a:r>
              <a:rPr lang="pl-PL" sz="1800" dirty="0" err="1">
                <a:solidFill>
                  <a:schemeClr val="bg1"/>
                </a:solidFill>
              </a:rPr>
              <a:t>auto.leader.rebalance.enable</a:t>
            </a:r>
            <a:r>
              <a:rPr lang="pl-PL" sz="1800" dirty="0">
                <a:solidFill>
                  <a:schemeClr val="bg1"/>
                </a:solidFill>
              </a:rPr>
              <a:t> to </a:t>
            </a:r>
            <a:r>
              <a:rPr lang="pl-PL" sz="1800" dirty="0" err="1">
                <a:solidFill>
                  <a:schemeClr val="bg1"/>
                </a:solidFill>
              </a:rPr>
              <a:t>true</a:t>
            </a:r>
            <a:r>
              <a:rPr lang="pl-PL" sz="1800" dirty="0">
                <a:solidFill>
                  <a:schemeClr val="bg1"/>
                </a:solidFill>
              </a:rPr>
              <a:t> on </a:t>
            </a:r>
            <a:r>
              <a:rPr lang="pl-PL" sz="1800" dirty="0" err="1">
                <a:solidFill>
                  <a:schemeClr val="bg1"/>
                </a:solidFill>
              </a:rPr>
              <a:t>all</a:t>
            </a:r>
            <a:r>
              <a:rPr lang="pl-PL" sz="1800" dirty="0">
                <a:solidFill>
                  <a:schemeClr val="bg1"/>
                </a:solidFill>
              </a:rPr>
              <a:t> </a:t>
            </a:r>
            <a:r>
              <a:rPr lang="pl-PL" sz="1800" dirty="0" err="1">
                <a:solidFill>
                  <a:schemeClr val="bg1"/>
                </a:solidFill>
              </a:rPr>
              <a:t>brokers</a:t>
            </a:r>
            <a:r>
              <a:rPr lang="pl-PL" sz="1800" dirty="0">
                <a:solidFill>
                  <a:schemeClr val="bg1"/>
                </a:solidFill>
              </a:rPr>
              <a:t> in the </a:t>
            </a:r>
            <a:r>
              <a:rPr lang="pl-PL" sz="1800" dirty="0" err="1">
                <a:solidFill>
                  <a:schemeClr val="bg1"/>
                </a:solidFill>
              </a:rPr>
              <a:t>cluster</a:t>
            </a:r>
            <a:r>
              <a:rPr lang="pl-PL" sz="1800" dirty="0">
                <a:solidFill>
                  <a:schemeClr val="bg1"/>
                </a:solidFill>
              </a:rPr>
              <a:t>.</a:t>
            </a:r>
          </a:p>
          <a:p>
            <a:pPr marL="0" indent="0">
              <a:buNone/>
            </a:pPr>
            <a:endParaRPr lang="pl-PL" sz="18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pl-PL" sz="1800" dirty="0" err="1">
                <a:solidFill>
                  <a:schemeClr val="accent1"/>
                </a:solidFill>
              </a:rPr>
              <a:t>kafka.server:type</a:t>
            </a:r>
            <a:r>
              <a:rPr lang="pl-PL" sz="1800" dirty="0">
                <a:solidFill>
                  <a:schemeClr val="accent1"/>
                </a:solidFill>
              </a:rPr>
              <a:t>=</a:t>
            </a:r>
            <a:r>
              <a:rPr lang="pl-PL" sz="1800" dirty="0" err="1">
                <a:solidFill>
                  <a:schemeClr val="accent1"/>
                </a:solidFill>
              </a:rPr>
              <a:t>ReplicaManager,name</a:t>
            </a:r>
            <a:r>
              <a:rPr lang="pl-PL" sz="1800" dirty="0">
                <a:solidFill>
                  <a:schemeClr val="accent1"/>
                </a:solidFill>
              </a:rPr>
              <a:t>=</a:t>
            </a:r>
            <a:r>
              <a:rPr lang="pl-PL" sz="1800" dirty="0" err="1">
                <a:solidFill>
                  <a:schemeClr val="accent1"/>
                </a:solidFill>
              </a:rPr>
              <a:t>IsrShrinksPerSec</a:t>
            </a:r>
            <a:endParaRPr lang="pl-PL" sz="1800" dirty="0">
              <a:solidFill>
                <a:schemeClr val="accent1"/>
              </a:solidFill>
            </a:endParaRPr>
          </a:p>
          <a:p>
            <a:pPr marL="0" indent="0">
              <a:buNone/>
            </a:pPr>
            <a:r>
              <a:rPr lang="pl-PL" sz="1800" dirty="0" err="1">
                <a:solidFill>
                  <a:schemeClr val="bg1"/>
                </a:solidFill>
              </a:rPr>
              <a:t>If</a:t>
            </a:r>
            <a:r>
              <a:rPr lang="pl-PL" sz="1800" dirty="0">
                <a:solidFill>
                  <a:schemeClr val="bg1"/>
                </a:solidFill>
              </a:rPr>
              <a:t> a broker </a:t>
            </a:r>
            <a:r>
              <a:rPr lang="pl-PL" sz="1800" dirty="0" err="1">
                <a:solidFill>
                  <a:schemeClr val="bg1"/>
                </a:solidFill>
              </a:rPr>
              <a:t>goes</a:t>
            </a:r>
            <a:r>
              <a:rPr lang="pl-PL" sz="1800" dirty="0">
                <a:solidFill>
                  <a:schemeClr val="bg1"/>
                </a:solidFill>
              </a:rPr>
              <a:t> down, ISR for </a:t>
            </a:r>
            <a:r>
              <a:rPr lang="pl-PL" sz="1800" dirty="0" err="1">
                <a:solidFill>
                  <a:schemeClr val="bg1"/>
                </a:solidFill>
              </a:rPr>
              <a:t>some</a:t>
            </a:r>
            <a:r>
              <a:rPr lang="pl-PL" sz="1800" dirty="0">
                <a:solidFill>
                  <a:schemeClr val="bg1"/>
                </a:solidFill>
              </a:rPr>
              <a:t> of the </a:t>
            </a:r>
            <a:r>
              <a:rPr lang="pl-PL" sz="1800" dirty="0" err="1">
                <a:solidFill>
                  <a:schemeClr val="bg1"/>
                </a:solidFill>
              </a:rPr>
              <a:t>partitions</a:t>
            </a:r>
            <a:r>
              <a:rPr lang="pl-PL" sz="1800" dirty="0">
                <a:solidFill>
                  <a:schemeClr val="bg1"/>
                </a:solidFill>
              </a:rPr>
              <a:t> </a:t>
            </a:r>
            <a:r>
              <a:rPr lang="pl-PL" sz="1800" dirty="0" err="1">
                <a:solidFill>
                  <a:schemeClr val="bg1"/>
                </a:solidFill>
              </a:rPr>
              <a:t>will</a:t>
            </a:r>
            <a:r>
              <a:rPr lang="pl-PL" sz="1800" dirty="0">
                <a:solidFill>
                  <a:schemeClr val="bg1"/>
                </a:solidFill>
              </a:rPr>
              <a:t> </a:t>
            </a:r>
            <a:r>
              <a:rPr lang="pl-PL" sz="1800" dirty="0" err="1">
                <a:solidFill>
                  <a:schemeClr val="bg1"/>
                </a:solidFill>
              </a:rPr>
              <a:t>shrink</a:t>
            </a:r>
            <a:r>
              <a:rPr lang="pl-PL" sz="1800" dirty="0">
                <a:solidFill>
                  <a:schemeClr val="bg1"/>
                </a:solidFill>
              </a:rPr>
              <a:t>. </a:t>
            </a:r>
            <a:r>
              <a:rPr lang="pl-PL" sz="1800" dirty="0" err="1">
                <a:solidFill>
                  <a:schemeClr val="bg1"/>
                </a:solidFill>
              </a:rPr>
              <a:t>When</a:t>
            </a:r>
            <a:r>
              <a:rPr lang="pl-PL" sz="1800" dirty="0">
                <a:solidFill>
                  <a:schemeClr val="bg1"/>
                </a:solidFill>
              </a:rPr>
              <a:t> </a:t>
            </a:r>
            <a:r>
              <a:rPr lang="pl-PL" sz="1800" dirty="0" err="1">
                <a:solidFill>
                  <a:schemeClr val="bg1"/>
                </a:solidFill>
              </a:rPr>
              <a:t>that</a:t>
            </a:r>
            <a:r>
              <a:rPr lang="pl-PL" sz="1800" dirty="0">
                <a:solidFill>
                  <a:schemeClr val="bg1"/>
                </a:solidFill>
              </a:rPr>
              <a:t> broker </a:t>
            </a:r>
            <a:r>
              <a:rPr lang="pl-PL" sz="1800" dirty="0" err="1">
                <a:solidFill>
                  <a:schemeClr val="bg1"/>
                </a:solidFill>
              </a:rPr>
              <a:t>is</a:t>
            </a:r>
            <a:r>
              <a:rPr lang="pl-PL" sz="1800" dirty="0">
                <a:solidFill>
                  <a:schemeClr val="bg1"/>
                </a:solidFill>
              </a:rPr>
              <a:t> </a:t>
            </a:r>
            <a:r>
              <a:rPr lang="pl-PL" sz="1800" dirty="0" err="1">
                <a:solidFill>
                  <a:schemeClr val="bg1"/>
                </a:solidFill>
              </a:rPr>
              <a:t>up</a:t>
            </a:r>
            <a:r>
              <a:rPr lang="pl-PL" sz="1800" dirty="0">
                <a:solidFill>
                  <a:schemeClr val="bg1"/>
                </a:solidFill>
              </a:rPr>
              <a:t> </a:t>
            </a:r>
            <a:r>
              <a:rPr lang="pl-PL" sz="1800" dirty="0" err="1">
                <a:solidFill>
                  <a:schemeClr val="bg1"/>
                </a:solidFill>
              </a:rPr>
              <a:t>again</a:t>
            </a:r>
            <a:r>
              <a:rPr lang="pl-PL" sz="1800" dirty="0">
                <a:solidFill>
                  <a:schemeClr val="bg1"/>
                </a:solidFill>
              </a:rPr>
              <a:t>, ISR </a:t>
            </a:r>
            <a:r>
              <a:rPr lang="pl-PL" sz="1800" dirty="0" err="1">
                <a:solidFill>
                  <a:schemeClr val="bg1"/>
                </a:solidFill>
              </a:rPr>
              <a:t>will</a:t>
            </a:r>
            <a:r>
              <a:rPr lang="pl-PL" sz="1800" dirty="0">
                <a:solidFill>
                  <a:schemeClr val="bg1"/>
                </a:solidFill>
              </a:rPr>
              <a:t> be </a:t>
            </a:r>
            <a:r>
              <a:rPr lang="pl-PL" sz="1800" dirty="0" err="1">
                <a:solidFill>
                  <a:schemeClr val="bg1"/>
                </a:solidFill>
              </a:rPr>
              <a:t>expanded</a:t>
            </a:r>
            <a:r>
              <a:rPr lang="pl-PL" sz="1800" dirty="0">
                <a:solidFill>
                  <a:schemeClr val="bg1"/>
                </a:solidFill>
              </a:rPr>
              <a:t> </a:t>
            </a:r>
            <a:r>
              <a:rPr lang="pl-PL" sz="1800" dirty="0" err="1">
                <a:solidFill>
                  <a:schemeClr val="bg1"/>
                </a:solidFill>
              </a:rPr>
              <a:t>once</a:t>
            </a:r>
            <a:r>
              <a:rPr lang="pl-PL" sz="1800" dirty="0">
                <a:solidFill>
                  <a:schemeClr val="bg1"/>
                </a:solidFill>
              </a:rPr>
              <a:t> the </a:t>
            </a:r>
            <a:r>
              <a:rPr lang="pl-PL" sz="1800" dirty="0" err="1">
                <a:solidFill>
                  <a:schemeClr val="bg1"/>
                </a:solidFill>
              </a:rPr>
              <a:t>replicas</a:t>
            </a:r>
            <a:r>
              <a:rPr lang="pl-PL" sz="1800" dirty="0">
                <a:solidFill>
                  <a:schemeClr val="bg1"/>
                </a:solidFill>
              </a:rPr>
              <a:t> </a:t>
            </a:r>
            <a:r>
              <a:rPr lang="pl-PL" sz="1800" dirty="0" err="1">
                <a:solidFill>
                  <a:schemeClr val="bg1"/>
                </a:solidFill>
              </a:rPr>
              <a:t>are</a:t>
            </a:r>
            <a:r>
              <a:rPr lang="pl-PL" sz="1800" dirty="0">
                <a:solidFill>
                  <a:schemeClr val="bg1"/>
                </a:solidFill>
              </a:rPr>
              <a:t> </a:t>
            </a:r>
            <a:r>
              <a:rPr lang="pl-PL" sz="1800" dirty="0" err="1">
                <a:solidFill>
                  <a:schemeClr val="bg1"/>
                </a:solidFill>
              </a:rPr>
              <a:t>fully</a:t>
            </a:r>
            <a:r>
              <a:rPr lang="pl-PL" sz="1800" dirty="0">
                <a:solidFill>
                  <a:schemeClr val="bg1"/>
                </a:solidFill>
              </a:rPr>
              <a:t> </a:t>
            </a:r>
            <a:r>
              <a:rPr lang="pl-PL" sz="1800" dirty="0" err="1">
                <a:solidFill>
                  <a:schemeClr val="bg1"/>
                </a:solidFill>
              </a:rPr>
              <a:t>caught</a:t>
            </a:r>
            <a:r>
              <a:rPr lang="pl-PL" sz="1800" dirty="0">
                <a:solidFill>
                  <a:schemeClr val="bg1"/>
                </a:solidFill>
              </a:rPr>
              <a:t> up. </a:t>
            </a:r>
            <a:r>
              <a:rPr lang="pl-PL" sz="1800" dirty="0" err="1">
                <a:solidFill>
                  <a:schemeClr val="bg1"/>
                </a:solidFill>
              </a:rPr>
              <a:t>Other</a:t>
            </a:r>
            <a:r>
              <a:rPr lang="pl-PL" sz="1800" dirty="0">
                <a:solidFill>
                  <a:schemeClr val="bg1"/>
                </a:solidFill>
              </a:rPr>
              <a:t> </a:t>
            </a:r>
            <a:r>
              <a:rPr lang="pl-PL" sz="1800" dirty="0" err="1">
                <a:solidFill>
                  <a:schemeClr val="bg1"/>
                </a:solidFill>
              </a:rPr>
              <a:t>than</a:t>
            </a:r>
            <a:r>
              <a:rPr lang="pl-PL" sz="1800" dirty="0">
                <a:solidFill>
                  <a:schemeClr val="bg1"/>
                </a:solidFill>
              </a:rPr>
              <a:t> </a:t>
            </a:r>
            <a:r>
              <a:rPr lang="pl-PL" sz="1800" dirty="0" err="1">
                <a:solidFill>
                  <a:schemeClr val="bg1"/>
                </a:solidFill>
              </a:rPr>
              <a:t>that</a:t>
            </a:r>
            <a:r>
              <a:rPr lang="pl-PL" sz="1800" dirty="0">
                <a:solidFill>
                  <a:schemeClr val="bg1"/>
                </a:solidFill>
              </a:rPr>
              <a:t>, the </a:t>
            </a:r>
            <a:r>
              <a:rPr lang="pl-PL" sz="1800" dirty="0" err="1">
                <a:solidFill>
                  <a:schemeClr val="bg1"/>
                </a:solidFill>
              </a:rPr>
              <a:t>expected</a:t>
            </a:r>
            <a:r>
              <a:rPr lang="pl-PL" sz="1800" dirty="0">
                <a:solidFill>
                  <a:schemeClr val="bg1"/>
                </a:solidFill>
              </a:rPr>
              <a:t> </a:t>
            </a:r>
            <a:r>
              <a:rPr lang="pl-PL" sz="1800" dirty="0" err="1">
                <a:solidFill>
                  <a:schemeClr val="bg1"/>
                </a:solidFill>
              </a:rPr>
              <a:t>value</a:t>
            </a:r>
            <a:r>
              <a:rPr lang="pl-PL" sz="1800" dirty="0">
                <a:solidFill>
                  <a:schemeClr val="bg1"/>
                </a:solidFill>
              </a:rPr>
              <a:t> for </a:t>
            </a:r>
            <a:r>
              <a:rPr lang="pl-PL" sz="1800" dirty="0" err="1">
                <a:solidFill>
                  <a:schemeClr val="bg1"/>
                </a:solidFill>
              </a:rPr>
              <a:t>both</a:t>
            </a:r>
            <a:r>
              <a:rPr lang="pl-PL" sz="1800" dirty="0">
                <a:solidFill>
                  <a:schemeClr val="bg1"/>
                </a:solidFill>
              </a:rPr>
              <a:t> ISR </a:t>
            </a:r>
            <a:r>
              <a:rPr lang="pl-PL" sz="1800" dirty="0" err="1">
                <a:solidFill>
                  <a:schemeClr val="bg1"/>
                </a:solidFill>
              </a:rPr>
              <a:t>shrink</a:t>
            </a:r>
            <a:r>
              <a:rPr lang="pl-PL" sz="1800" dirty="0">
                <a:solidFill>
                  <a:schemeClr val="bg1"/>
                </a:solidFill>
              </a:rPr>
              <a:t> </a:t>
            </a:r>
            <a:r>
              <a:rPr lang="pl-PL" sz="1800" dirty="0" err="1">
                <a:solidFill>
                  <a:schemeClr val="bg1"/>
                </a:solidFill>
              </a:rPr>
              <a:t>rate</a:t>
            </a:r>
            <a:r>
              <a:rPr lang="pl-PL" sz="1800" dirty="0">
                <a:solidFill>
                  <a:schemeClr val="bg1"/>
                </a:solidFill>
              </a:rPr>
              <a:t> and </a:t>
            </a:r>
            <a:r>
              <a:rPr lang="pl-PL" sz="1800" dirty="0" err="1">
                <a:solidFill>
                  <a:schemeClr val="bg1"/>
                </a:solidFill>
              </a:rPr>
              <a:t>expansion</a:t>
            </a:r>
            <a:r>
              <a:rPr lang="pl-PL" sz="1800" dirty="0">
                <a:solidFill>
                  <a:schemeClr val="bg1"/>
                </a:solidFill>
              </a:rPr>
              <a:t> </a:t>
            </a:r>
            <a:r>
              <a:rPr lang="pl-PL" sz="1800" dirty="0" err="1">
                <a:solidFill>
                  <a:schemeClr val="bg1"/>
                </a:solidFill>
              </a:rPr>
              <a:t>rate</a:t>
            </a:r>
            <a:r>
              <a:rPr lang="pl-PL" sz="1800" dirty="0">
                <a:solidFill>
                  <a:schemeClr val="bg1"/>
                </a:solidFill>
              </a:rPr>
              <a:t> </a:t>
            </a:r>
            <a:r>
              <a:rPr lang="pl-PL" sz="1800" dirty="0" err="1">
                <a:solidFill>
                  <a:schemeClr val="bg1"/>
                </a:solidFill>
              </a:rPr>
              <a:t>is</a:t>
            </a:r>
            <a:r>
              <a:rPr lang="pl-PL" sz="1800" dirty="0">
                <a:solidFill>
                  <a:schemeClr val="bg1"/>
                </a:solidFill>
              </a:rPr>
              <a:t> 0.</a:t>
            </a:r>
          </a:p>
          <a:p>
            <a:pPr marL="0" indent="0">
              <a:buNone/>
            </a:pPr>
            <a:endParaRPr lang="pl-PL" sz="18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pl-PL" sz="1800" dirty="0" err="1">
                <a:solidFill>
                  <a:schemeClr val="accent1"/>
                </a:solidFill>
              </a:rPr>
              <a:t>kafka.server:type</a:t>
            </a:r>
            <a:r>
              <a:rPr lang="pl-PL" sz="1800" dirty="0">
                <a:solidFill>
                  <a:schemeClr val="accent1"/>
                </a:solidFill>
              </a:rPr>
              <a:t>=</a:t>
            </a:r>
            <a:r>
              <a:rPr lang="pl-PL" sz="1800" dirty="0" err="1">
                <a:solidFill>
                  <a:schemeClr val="accent1"/>
                </a:solidFill>
              </a:rPr>
              <a:t>ReplicaManager,name</a:t>
            </a:r>
            <a:r>
              <a:rPr lang="pl-PL" sz="1800" dirty="0">
                <a:solidFill>
                  <a:schemeClr val="accent1"/>
                </a:solidFill>
              </a:rPr>
              <a:t>=</a:t>
            </a:r>
            <a:r>
              <a:rPr lang="pl-PL" sz="1800" dirty="0" err="1">
                <a:solidFill>
                  <a:schemeClr val="accent1"/>
                </a:solidFill>
              </a:rPr>
              <a:t>IsrExpandsPerSec</a:t>
            </a:r>
            <a:endParaRPr lang="pl-PL" sz="1800" dirty="0">
              <a:solidFill>
                <a:schemeClr val="accent1"/>
              </a:solidFill>
            </a:endParaRPr>
          </a:p>
          <a:p>
            <a:pPr marL="0" indent="0">
              <a:buNone/>
            </a:pPr>
            <a:r>
              <a:rPr lang="pl-PL" sz="1800" dirty="0" err="1">
                <a:solidFill>
                  <a:schemeClr val="bg1"/>
                </a:solidFill>
              </a:rPr>
              <a:t>When</a:t>
            </a:r>
            <a:r>
              <a:rPr lang="pl-PL" sz="1800" dirty="0">
                <a:solidFill>
                  <a:schemeClr val="bg1"/>
                </a:solidFill>
              </a:rPr>
              <a:t> a broker </a:t>
            </a:r>
            <a:r>
              <a:rPr lang="pl-PL" sz="1800" dirty="0" err="1">
                <a:solidFill>
                  <a:schemeClr val="bg1"/>
                </a:solidFill>
              </a:rPr>
              <a:t>is</a:t>
            </a:r>
            <a:r>
              <a:rPr lang="pl-PL" sz="1800" dirty="0">
                <a:solidFill>
                  <a:schemeClr val="bg1"/>
                </a:solidFill>
              </a:rPr>
              <a:t> </a:t>
            </a:r>
            <a:r>
              <a:rPr lang="pl-PL" sz="1800" dirty="0" err="1">
                <a:solidFill>
                  <a:schemeClr val="bg1"/>
                </a:solidFill>
              </a:rPr>
              <a:t>brought</a:t>
            </a:r>
            <a:r>
              <a:rPr lang="pl-PL" sz="1800" dirty="0">
                <a:solidFill>
                  <a:schemeClr val="bg1"/>
                </a:solidFill>
              </a:rPr>
              <a:t> </a:t>
            </a:r>
            <a:r>
              <a:rPr lang="pl-PL" sz="1800" dirty="0" err="1">
                <a:solidFill>
                  <a:schemeClr val="bg1"/>
                </a:solidFill>
              </a:rPr>
              <a:t>up</a:t>
            </a:r>
            <a:r>
              <a:rPr lang="pl-PL" sz="1800" dirty="0">
                <a:solidFill>
                  <a:schemeClr val="bg1"/>
                </a:solidFill>
              </a:rPr>
              <a:t> </a:t>
            </a:r>
            <a:r>
              <a:rPr lang="pl-PL" sz="1800" dirty="0" err="1">
                <a:solidFill>
                  <a:schemeClr val="bg1"/>
                </a:solidFill>
              </a:rPr>
              <a:t>after</a:t>
            </a:r>
            <a:r>
              <a:rPr lang="pl-PL" sz="1800" dirty="0">
                <a:solidFill>
                  <a:schemeClr val="bg1"/>
                </a:solidFill>
              </a:rPr>
              <a:t> a </a:t>
            </a:r>
            <a:r>
              <a:rPr lang="pl-PL" sz="1800" dirty="0" err="1">
                <a:solidFill>
                  <a:schemeClr val="bg1"/>
                </a:solidFill>
              </a:rPr>
              <a:t>failure</a:t>
            </a:r>
            <a:r>
              <a:rPr lang="pl-PL" sz="1800" dirty="0">
                <a:solidFill>
                  <a:schemeClr val="bg1"/>
                </a:solidFill>
              </a:rPr>
              <a:t>, </a:t>
            </a:r>
            <a:r>
              <a:rPr lang="pl-PL" sz="1800" dirty="0" err="1">
                <a:solidFill>
                  <a:schemeClr val="bg1"/>
                </a:solidFill>
              </a:rPr>
              <a:t>it</a:t>
            </a:r>
            <a:r>
              <a:rPr lang="pl-PL" sz="1800" dirty="0">
                <a:solidFill>
                  <a:schemeClr val="bg1"/>
                </a:solidFill>
              </a:rPr>
              <a:t> </a:t>
            </a:r>
            <a:r>
              <a:rPr lang="pl-PL" sz="1800" dirty="0" err="1">
                <a:solidFill>
                  <a:schemeClr val="bg1"/>
                </a:solidFill>
              </a:rPr>
              <a:t>starts</a:t>
            </a:r>
            <a:r>
              <a:rPr lang="pl-PL" sz="1800" dirty="0">
                <a:solidFill>
                  <a:schemeClr val="bg1"/>
                </a:solidFill>
              </a:rPr>
              <a:t> </a:t>
            </a:r>
            <a:r>
              <a:rPr lang="pl-PL" sz="1800" dirty="0" err="1">
                <a:solidFill>
                  <a:schemeClr val="bg1"/>
                </a:solidFill>
              </a:rPr>
              <a:t>catching</a:t>
            </a:r>
            <a:r>
              <a:rPr lang="pl-PL" sz="1800" dirty="0">
                <a:solidFill>
                  <a:schemeClr val="bg1"/>
                </a:solidFill>
              </a:rPr>
              <a:t> </a:t>
            </a:r>
            <a:r>
              <a:rPr lang="pl-PL" sz="1800" dirty="0" err="1">
                <a:solidFill>
                  <a:schemeClr val="bg1"/>
                </a:solidFill>
              </a:rPr>
              <a:t>up</a:t>
            </a:r>
            <a:r>
              <a:rPr lang="pl-PL" sz="1800" dirty="0">
                <a:solidFill>
                  <a:schemeClr val="bg1"/>
                </a:solidFill>
              </a:rPr>
              <a:t> by </a:t>
            </a:r>
            <a:r>
              <a:rPr lang="pl-PL" sz="1800" dirty="0" err="1">
                <a:solidFill>
                  <a:schemeClr val="bg1"/>
                </a:solidFill>
              </a:rPr>
              <a:t>reading</a:t>
            </a:r>
            <a:r>
              <a:rPr lang="pl-PL" sz="1800" dirty="0">
                <a:solidFill>
                  <a:schemeClr val="bg1"/>
                </a:solidFill>
              </a:rPr>
              <a:t> from the leader. </a:t>
            </a:r>
            <a:r>
              <a:rPr lang="pl-PL" sz="1800" dirty="0" err="1">
                <a:solidFill>
                  <a:schemeClr val="bg1"/>
                </a:solidFill>
              </a:rPr>
              <a:t>Once</a:t>
            </a:r>
            <a:r>
              <a:rPr lang="pl-PL" sz="1800" dirty="0">
                <a:solidFill>
                  <a:schemeClr val="bg1"/>
                </a:solidFill>
              </a:rPr>
              <a:t> </a:t>
            </a:r>
            <a:r>
              <a:rPr lang="pl-PL" sz="1800" dirty="0" err="1">
                <a:solidFill>
                  <a:schemeClr val="bg1"/>
                </a:solidFill>
              </a:rPr>
              <a:t>it</a:t>
            </a:r>
            <a:r>
              <a:rPr lang="pl-PL" sz="1800" dirty="0">
                <a:solidFill>
                  <a:schemeClr val="bg1"/>
                </a:solidFill>
              </a:rPr>
              <a:t> </a:t>
            </a:r>
            <a:r>
              <a:rPr lang="pl-PL" sz="1800" dirty="0" err="1">
                <a:solidFill>
                  <a:schemeClr val="bg1"/>
                </a:solidFill>
              </a:rPr>
              <a:t>is</a:t>
            </a:r>
            <a:r>
              <a:rPr lang="pl-PL" sz="1800" dirty="0">
                <a:solidFill>
                  <a:schemeClr val="bg1"/>
                </a:solidFill>
              </a:rPr>
              <a:t> </a:t>
            </a:r>
            <a:r>
              <a:rPr lang="pl-PL" sz="1800" dirty="0" err="1">
                <a:solidFill>
                  <a:schemeClr val="bg1"/>
                </a:solidFill>
              </a:rPr>
              <a:t>caught</a:t>
            </a:r>
            <a:r>
              <a:rPr lang="pl-PL" sz="1800" dirty="0">
                <a:solidFill>
                  <a:schemeClr val="bg1"/>
                </a:solidFill>
              </a:rPr>
              <a:t> </a:t>
            </a:r>
            <a:r>
              <a:rPr lang="pl-PL" sz="1800" dirty="0" err="1">
                <a:solidFill>
                  <a:schemeClr val="bg1"/>
                </a:solidFill>
              </a:rPr>
              <a:t>up</a:t>
            </a:r>
            <a:r>
              <a:rPr lang="pl-PL" sz="1800" dirty="0">
                <a:solidFill>
                  <a:schemeClr val="bg1"/>
                </a:solidFill>
              </a:rPr>
              <a:t>, </a:t>
            </a:r>
            <a:r>
              <a:rPr lang="pl-PL" sz="1800" dirty="0" err="1">
                <a:solidFill>
                  <a:schemeClr val="bg1"/>
                </a:solidFill>
              </a:rPr>
              <a:t>it</a:t>
            </a:r>
            <a:r>
              <a:rPr lang="pl-PL" sz="1800" dirty="0">
                <a:solidFill>
                  <a:schemeClr val="bg1"/>
                </a:solidFill>
              </a:rPr>
              <a:t> </a:t>
            </a:r>
            <a:r>
              <a:rPr lang="pl-PL" sz="1800" dirty="0" err="1">
                <a:solidFill>
                  <a:schemeClr val="bg1"/>
                </a:solidFill>
              </a:rPr>
              <a:t>gets</a:t>
            </a:r>
            <a:r>
              <a:rPr lang="pl-PL" sz="1800" dirty="0">
                <a:solidFill>
                  <a:schemeClr val="bg1"/>
                </a:solidFill>
              </a:rPr>
              <a:t> </a:t>
            </a:r>
            <a:r>
              <a:rPr lang="pl-PL" sz="1800" dirty="0" err="1">
                <a:solidFill>
                  <a:schemeClr val="bg1"/>
                </a:solidFill>
              </a:rPr>
              <a:t>added</a:t>
            </a:r>
            <a:r>
              <a:rPr lang="pl-PL" sz="1800" dirty="0">
                <a:solidFill>
                  <a:schemeClr val="bg1"/>
                </a:solidFill>
              </a:rPr>
              <a:t> </a:t>
            </a:r>
            <a:r>
              <a:rPr lang="pl-PL" sz="1800" dirty="0" err="1">
                <a:solidFill>
                  <a:schemeClr val="bg1"/>
                </a:solidFill>
              </a:rPr>
              <a:t>back</a:t>
            </a:r>
            <a:r>
              <a:rPr lang="pl-PL" sz="1800" dirty="0">
                <a:solidFill>
                  <a:schemeClr val="bg1"/>
                </a:solidFill>
              </a:rPr>
              <a:t> to the ISR.</a:t>
            </a:r>
          </a:p>
          <a:p>
            <a:pPr marL="0" indent="0">
              <a:buNone/>
            </a:pPr>
            <a:endParaRPr lang="pl-PL" sz="18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pl-PL" sz="1800" dirty="0" err="1">
                <a:solidFill>
                  <a:schemeClr val="accent1"/>
                </a:solidFill>
              </a:rPr>
              <a:t>kafka.server:type</a:t>
            </a:r>
            <a:r>
              <a:rPr lang="pl-PL" sz="1800" dirty="0">
                <a:solidFill>
                  <a:schemeClr val="accent1"/>
                </a:solidFill>
              </a:rPr>
              <a:t>=</a:t>
            </a:r>
            <a:r>
              <a:rPr lang="pl-PL" sz="1800" dirty="0" err="1">
                <a:solidFill>
                  <a:schemeClr val="accent1"/>
                </a:solidFill>
              </a:rPr>
              <a:t>ReplicaFetcherManager,name</a:t>
            </a:r>
            <a:r>
              <a:rPr lang="pl-PL" sz="1800" dirty="0">
                <a:solidFill>
                  <a:schemeClr val="accent1"/>
                </a:solidFill>
              </a:rPr>
              <a:t>=</a:t>
            </a:r>
            <a:r>
              <a:rPr lang="pl-PL" sz="1800" dirty="0" err="1">
                <a:solidFill>
                  <a:schemeClr val="accent1"/>
                </a:solidFill>
              </a:rPr>
              <a:t>MaxLag,clientId</a:t>
            </a:r>
            <a:r>
              <a:rPr lang="pl-PL" sz="1800" dirty="0">
                <a:solidFill>
                  <a:schemeClr val="accent1"/>
                </a:solidFill>
              </a:rPr>
              <a:t>=</a:t>
            </a:r>
            <a:r>
              <a:rPr lang="pl-PL" sz="1800" dirty="0" err="1">
                <a:solidFill>
                  <a:schemeClr val="accent1"/>
                </a:solidFill>
              </a:rPr>
              <a:t>Replica</a:t>
            </a:r>
            <a:endParaRPr lang="pl-PL" sz="1800" dirty="0">
              <a:solidFill>
                <a:schemeClr val="accent1"/>
              </a:solidFill>
            </a:endParaRPr>
          </a:p>
          <a:p>
            <a:pPr marL="0" indent="0">
              <a:buNone/>
            </a:pPr>
            <a:r>
              <a:rPr lang="pl-PL" sz="1800" dirty="0">
                <a:solidFill>
                  <a:schemeClr val="bg1"/>
                </a:solidFill>
              </a:rPr>
              <a:t>Maximum lag in </a:t>
            </a:r>
            <a:r>
              <a:rPr lang="pl-PL" sz="1800" dirty="0" err="1">
                <a:solidFill>
                  <a:schemeClr val="bg1"/>
                </a:solidFill>
              </a:rPr>
              <a:t>messages</a:t>
            </a:r>
            <a:r>
              <a:rPr lang="pl-PL" sz="1800" dirty="0">
                <a:solidFill>
                  <a:schemeClr val="bg1"/>
                </a:solidFill>
              </a:rPr>
              <a:t> </a:t>
            </a:r>
            <a:r>
              <a:rPr lang="pl-PL" sz="1800" dirty="0" err="1">
                <a:solidFill>
                  <a:schemeClr val="bg1"/>
                </a:solidFill>
              </a:rPr>
              <a:t>between</a:t>
            </a:r>
            <a:r>
              <a:rPr lang="pl-PL" sz="1800" dirty="0">
                <a:solidFill>
                  <a:schemeClr val="bg1"/>
                </a:solidFill>
              </a:rPr>
              <a:t> the </a:t>
            </a:r>
            <a:r>
              <a:rPr lang="pl-PL" sz="1800" dirty="0" err="1">
                <a:solidFill>
                  <a:schemeClr val="bg1"/>
                </a:solidFill>
              </a:rPr>
              <a:t>follower</a:t>
            </a:r>
            <a:r>
              <a:rPr lang="pl-PL" sz="1800" dirty="0">
                <a:solidFill>
                  <a:schemeClr val="bg1"/>
                </a:solidFill>
              </a:rPr>
              <a:t> and leader </a:t>
            </a:r>
            <a:r>
              <a:rPr lang="pl-PL" sz="1800" dirty="0" err="1">
                <a:solidFill>
                  <a:schemeClr val="bg1"/>
                </a:solidFill>
              </a:rPr>
              <a:t>replicas</a:t>
            </a:r>
            <a:r>
              <a:rPr lang="pl-PL" sz="1800" dirty="0">
                <a:solidFill>
                  <a:schemeClr val="bg1"/>
                </a:solidFill>
              </a:rPr>
              <a:t>. </a:t>
            </a:r>
            <a:r>
              <a:rPr lang="pl-PL" sz="1800" dirty="0" err="1">
                <a:solidFill>
                  <a:schemeClr val="bg1"/>
                </a:solidFill>
              </a:rPr>
              <a:t>This</a:t>
            </a:r>
            <a:r>
              <a:rPr lang="pl-PL" sz="1800" dirty="0">
                <a:solidFill>
                  <a:schemeClr val="bg1"/>
                </a:solidFill>
              </a:rPr>
              <a:t> </a:t>
            </a:r>
            <a:r>
              <a:rPr lang="pl-PL" sz="1800" dirty="0" err="1">
                <a:solidFill>
                  <a:schemeClr val="bg1"/>
                </a:solidFill>
              </a:rPr>
              <a:t>is</a:t>
            </a:r>
            <a:r>
              <a:rPr lang="pl-PL" sz="1800" dirty="0">
                <a:solidFill>
                  <a:schemeClr val="bg1"/>
                </a:solidFill>
              </a:rPr>
              <a:t> </a:t>
            </a:r>
            <a:r>
              <a:rPr lang="pl-PL" sz="1800" dirty="0" err="1">
                <a:solidFill>
                  <a:schemeClr val="bg1"/>
                </a:solidFill>
              </a:rPr>
              <a:t>controlled</a:t>
            </a:r>
            <a:r>
              <a:rPr lang="pl-PL" sz="1800" dirty="0">
                <a:solidFill>
                  <a:schemeClr val="bg1"/>
                </a:solidFill>
              </a:rPr>
              <a:t> by the </a:t>
            </a:r>
            <a:r>
              <a:rPr lang="pl-PL" sz="1800" dirty="0" err="1">
                <a:solidFill>
                  <a:schemeClr val="bg1"/>
                </a:solidFill>
              </a:rPr>
              <a:t>replica.lag.max.messages</a:t>
            </a:r>
            <a:r>
              <a:rPr lang="pl-PL" sz="1800" dirty="0">
                <a:solidFill>
                  <a:schemeClr val="bg1"/>
                </a:solidFill>
              </a:rPr>
              <a:t> </a:t>
            </a:r>
            <a:r>
              <a:rPr lang="pl-PL" sz="1800" dirty="0" err="1">
                <a:solidFill>
                  <a:schemeClr val="bg1"/>
                </a:solidFill>
              </a:rPr>
              <a:t>config</a:t>
            </a:r>
            <a:r>
              <a:rPr lang="pl-PL" sz="1800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72604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l-PL" sz="3200" dirty="0" err="1">
                <a:solidFill>
                  <a:schemeClr val="bg1"/>
                </a:solidFill>
              </a:rPr>
              <a:t>Strimzi</a:t>
            </a:r>
            <a:r>
              <a:rPr lang="pl-PL" sz="3200" dirty="0">
                <a:solidFill>
                  <a:schemeClr val="bg1"/>
                </a:solidFill>
              </a:rPr>
              <a:t> </a:t>
            </a:r>
            <a:r>
              <a:rPr lang="pl-PL" sz="3200" dirty="0" err="1">
                <a:solidFill>
                  <a:schemeClr val="bg1"/>
                </a:solidFill>
              </a:rPr>
              <a:t>is</a:t>
            </a:r>
            <a:r>
              <a:rPr lang="pl-PL" sz="3200" dirty="0">
                <a:solidFill>
                  <a:schemeClr val="bg1"/>
                </a:solidFill>
              </a:rPr>
              <a:t> </a:t>
            </a:r>
            <a:r>
              <a:rPr lang="pl-PL" sz="3200" dirty="0" err="1">
                <a:solidFill>
                  <a:schemeClr val="bg1"/>
                </a:solidFill>
              </a:rPr>
              <a:t>an</a:t>
            </a:r>
            <a:r>
              <a:rPr lang="pl-PL" sz="3200" dirty="0">
                <a:solidFill>
                  <a:schemeClr val="bg1"/>
                </a:solidFill>
              </a:rPr>
              <a:t> open </a:t>
            </a:r>
            <a:r>
              <a:rPr lang="pl-PL" sz="3200" dirty="0" err="1">
                <a:solidFill>
                  <a:schemeClr val="bg1"/>
                </a:solidFill>
              </a:rPr>
              <a:t>source</a:t>
            </a:r>
            <a:r>
              <a:rPr lang="pl-PL" sz="3200" dirty="0">
                <a:solidFill>
                  <a:schemeClr val="bg1"/>
                </a:solidFill>
              </a:rPr>
              <a:t> operator-</a:t>
            </a:r>
            <a:r>
              <a:rPr lang="pl-PL" sz="3200" dirty="0" err="1">
                <a:solidFill>
                  <a:schemeClr val="bg1"/>
                </a:solidFill>
              </a:rPr>
              <a:t>based</a:t>
            </a:r>
            <a:r>
              <a:rPr lang="pl-PL" sz="3200" dirty="0">
                <a:solidFill>
                  <a:schemeClr val="bg1"/>
                </a:solidFill>
              </a:rPr>
              <a:t> Apache Kafka </a:t>
            </a:r>
            <a:r>
              <a:rPr lang="pl-PL" sz="3200" dirty="0" err="1">
                <a:solidFill>
                  <a:schemeClr val="bg1"/>
                </a:solidFill>
              </a:rPr>
              <a:t>project</a:t>
            </a:r>
            <a:r>
              <a:rPr lang="pl-PL" sz="3200" dirty="0">
                <a:solidFill>
                  <a:schemeClr val="bg1"/>
                </a:solidFill>
              </a:rPr>
              <a:t> for </a:t>
            </a:r>
            <a:r>
              <a:rPr lang="pl-PL" sz="3200" dirty="0" err="1">
                <a:solidFill>
                  <a:schemeClr val="bg1"/>
                </a:solidFill>
              </a:rPr>
              <a:t>Kubernetes</a:t>
            </a:r>
            <a:r>
              <a:rPr lang="pl-PL" sz="3200" dirty="0">
                <a:solidFill>
                  <a:schemeClr val="bg1"/>
                </a:solidFill>
              </a:rPr>
              <a:t> and </a:t>
            </a:r>
            <a:r>
              <a:rPr lang="pl-PL" sz="3200" dirty="0" err="1">
                <a:solidFill>
                  <a:schemeClr val="bg1"/>
                </a:solidFill>
              </a:rPr>
              <a:t>OpenShif</a:t>
            </a:r>
            <a:endParaRPr lang="pl-PL" sz="3200" dirty="0">
              <a:solidFill>
                <a:schemeClr val="bg1"/>
              </a:solidFill>
            </a:endParaRPr>
          </a:p>
          <a:p>
            <a:r>
              <a:rPr lang="pl-PL" sz="3200" dirty="0" err="1">
                <a:solidFill>
                  <a:schemeClr val="bg1"/>
                </a:solidFill>
              </a:rPr>
              <a:t>Announced</a:t>
            </a:r>
            <a:r>
              <a:rPr lang="pl-PL" sz="3200" dirty="0">
                <a:solidFill>
                  <a:schemeClr val="bg1"/>
                </a:solidFill>
              </a:rPr>
              <a:t> </a:t>
            </a:r>
            <a:r>
              <a:rPr lang="pl-PL" sz="3200" dirty="0" err="1">
                <a:solidFill>
                  <a:schemeClr val="bg1"/>
                </a:solidFill>
              </a:rPr>
              <a:t>Feb</a:t>
            </a:r>
            <a:r>
              <a:rPr lang="pl-PL" sz="3200" dirty="0">
                <a:solidFill>
                  <a:schemeClr val="bg1"/>
                </a:solidFill>
              </a:rPr>
              <a:t> 25th, 2018</a:t>
            </a:r>
          </a:p>
          <a:p>
            <a:r>
              <a:rPr lang="pl-PL" sz="3200" dirty="0" err="1">
                <a:solidFill>
                  <a:schemeClr val="bg1"/>
                </a:solidFill>
              </a:rPr>
              <a:t>Evolved</a:t>
            </a:r>
            <a:r>
              <a:rPr lang="pl-PL" sz="3200" dirty="0">
                <a:solidFill>
                  <a:schemeClr val="bg1"/>
                </a:solidFill>
              </a:rPr>
              <a:t> from non-operator </a:t>
            </a:r>
            <a:r>
              <a:rPr lang="pl-PL" sz="3200" dirty="0" err="1">
                <a:solidFill>
                  <a:schemeClr val="bg1"/>
                </a:solidFill>
              </a:rPr>
              <a:t>project</a:t>
            </a:r>
            <a:r>
              <a:rPr lang="pl-PL" sz="3200" dirty="0">
                <a:solidFill>
                  <a:schemeClr val="bg1"/>
                </a:solidFill>
              </a:rPr>
              <a:t> </a:t>
            </a:r>
            <a:r>
              <a:rPr lang="pl-PL" sz="3200" dirty="0" err="1">
                <a:solidFill>
                  <a:schemeClr val="bg1"/>
                </a:solidFill>
              </a:rPr>
              <a:t>known</a:t>
            </a:r>
            <a:r>
              <a:rPr lang="pl-PL" sz="3200" dirty="0">
                <a:solidFill>
                  <a:schemeClr val="bg1"/>
                </a:solidFill>
              </a:rPr>
              <a:t> as Barnabas by Paolo </a:t>
            </a:r>
            <a:r>
              <a:rPr lang="pl-PL" sz="3200" dirty="0" err="1">
                <a:solidFill>
                  <a:schemeClr val="bg1"/>
                </a:solidFill>
              </a:rPr>
              <a:t>Patierno</a:t>
            </a:r>
            <a:r>
              <a:rPr lang="pl-PL" sz="3200" dirty="0">
                <a:solidFill>
                  <a:schemeClr val="bg1"/>
                </a:solidFill>
              </a:rPr>
              <a:t>, Red </a:t>
            </a:r>
            <a:r>
              <a:rPr lang="pl-PL" sz="3200" dirty="0" err="1">
                <a:solidFill>
                  <a:schemeClr val="bg1"/>
                </a:solidFill>
              </a:rPr>
              <a:t>Hat</a:t>
            </a:r>
            <a:endParaRPr lang="pl-PL" sz="3200" dirty="0">
              <a:solidFill>
                <a:schemeClr val="bg1"/>
              </a:solidFill>
            </a:endParaRPr>
          </a:p>
          <a:p>
            <a:r>
              <a:rPr lang="pl-PL" sz="3200" dirty="0">
                <a:solidFill>
                  <a:schemeClr val="bg1"/>
                </a:solidFill>
              </a:rPr>
              <a:t>Part of Red </a:t>
            </a:r>
            <a:r>
              <a:rPr lang="pl-PL" sz="3200" dirty="0" err="1">
                <a:solidFill>
                  <a:schemeClr val="bg1"/>
                </a:solidFill>
              </a:rPr>
              <a:t>Hat</a:t>
            </a:r>
            <a:r>
              <a:rPr lang="pl-PL" sz="3200" dirty="0">
                <a:solidFill>
                  <a:schemeClr val="bg1"/>
                </a:solidFill>
              </a:rPr>
              <a:t> Developer Program</a:t>
            </a:r>
          </a:p>
          <a:p>
            <a:r>
              <a:rPr lang="pl-PL" sz="3200" dirty="0">
                <a:solidFill>
                  <a:schemeClr val="bg1"/>
                </a:solidFill>
              </a:rPr>
              <a:t>“</a:t>
            </a:r>
            <a:r>
              <a:rPr lang="pl-PL" sz="3200" dirty="0" err="1">
                <a:solidFill>
                  <a:schemeClr val="bg1"/>
                </a:solidFill>
              </a:rPr>
              <a:t>Streams</a:t>
            </a:r>
            <a:r>
              <a:rPr lang="pl-PL" sz="3200" dirty="0">
                <a:solidFill>
                  <a:schemeClr val="bg1"/>
                </a:solidFill>
              </a:rPr>
              <a:t>” component of Red </a:t>
            </a:r>
            <a:r>
              <a:rPr lang="pl-PL" sz="3200" dirty="0" err="1">
                <a:solidFill>
                  <a:schemeClr val="bg1"/>
                </a:solidFill>
              </a:rPr>
              <a:t>Hat</a:t>
            </a:r>
            <a:r>
              <a:rPr lang="pl-PL" sz="3200" dirty="0">
                <a:solidFill>
                  <a:schemeClr val="bg1"/>
                </a:solidFill>
              </a:rPr>
              <a:t> AMQ, a </a:t>
            </a:r>
            <a:r>
              <a:rPr lang="pl-PL" sz="3200" dirty="0" err="1">
                <a:solidFill>
                  <a:schemeClr val="bg1"/>
                </a:solidFill>
              </a:rPr>
              <a:t>commercial</a:t>
            </a:r>
            <a:r>
              <a:rPr lang="pl-PL" sz="3200" dirty="0">
                <a:solidFill>
                  <a:schemeClr val="bg1"/>
                </a:solidFill>
              </a:rPr>
              <a:t> </a:t>
            </a:r>
            <a:r>
              <a:rPr lang="pl-PL" sz="3200" dirty="0" err="1">
                <a:solidFill>
                  <a:schemeClr val="bg1"/>
                </a:solidFill>
              </a:rPr>
              <a:t>product</a:t>
            </a:r>
            <a:r>
              <a:rPr lang="pl-PL" sz="3200" dirty="0">
                <a:solidFill>
                  <a:schemeClr val="bg1"/>
                </a:solidFill>
              </a:rPr>
              <a:t> of </a:t>
            </a:r>
            <a:r>
              <a:rPr lang="pl-PL" sz="3200" dirty="0" err="1">
                <a:solidFill>
                  <a:schemeClr val="bg1"/>
                </a:solidFill>
              </a:rPr>
              <a:t>messaging</a:t>
            </a:r>
            <a:r>
              <a:rPr lang="pl-PL" sz="3200" dirty="0">
                <a:solidFill>
                  <a:schemeClr val="bg1"/>
                </a:solidFill>
              </a:rPr>
              <a:t> </a:t>
            </a:r>
            <a:r>
              <a:rPr lang="pl-PL" sz="3200" dirty="0" err="1">
                <a:solidFill>
                  <a:schemeClr val="bg1"/>
                </a:solidFill>
              </a:rPr>
              <a:t>technologies</a:t>
            </a:r>
            <a:r>
              <a:rPr lang="pl-PL" sz="3200" dirty="0">
                <a:solidFill>
                  <a:schemeClr val="bg1"/>
                </a:solidFill>
              </a:rPr>
              <a:t> by Red </a:t>
            </a:r>
            <a:r>
              <a:rPr lang="pl-PL" sz="3200" dirty="0" err="1">
                <a:solidFill>
                  <a:schemeClr val="bg1"/>
                </a:solidFill>
              </a:rPr>
              <a:t>Hat</a:t>
            </a:r>
            <a:endParaRPr lang="pl-PL" sz="3200" dirty="0">
              <a:solidFill>
                <a:schemeClr val="bg1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solidFill>
                  <a:schemeClr val="bg1"/>
                </a:solidFill>
              </a:rPr>
              <a:t>Strimzi</a:t>
            </a:r>
            <a:endParaRPr lang="pl-P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3544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8323"/>
            <a:ext cx="10515600" cy="1240853"/>
          </a:xfrm>
        </p:spPr>
        <p:txBody>
          <a:bodyPr>
            <a:normAutofit/>
          </a:bodyPr>
          <a:lstStyle/>
          <a:p>
            <a:r>
              <a:rPr lang="pl-PL" dirty="0" err="1">
                <a:solidFill>
                  <a:schemeClr val="bg1"/>
                </a:solidFill>
              </a:rPr>
              <a:t>Key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Metrics</a:t>
            </a:r>
            <a:r>
              <a:rPr lang="pl-PL" dirty="0">
                <a:solidFill>
                  <a:schemeClr val="bg1"/>
                </a:solidFill>
              </a:rPr>
              <a:t> to Monitor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327AC9-3914-EB44-A001-95311A37C4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9176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sz="1800" dirty="0" err="1">
                <a:solidFill>
                  <a:schemeClr val="accent1"/>
                </a:solidFill>
              </a:rPr>
              <a:t>kafka.server:type</a:t>
            </a:r>
            <a:r>
              <a:rPr lang="pl-PL" sz="1800" dirty="0">
                <a:solidFill>
                  <a:schemeClr val="accent1"/>
                </a:solidFill>
              </a:rPr>
              <a:t>=</a:t>
            </a:r>
            <a:r>
              <a:rPr lang="pl-PL" sz="1800" dirty="0" err="1">
                <a:solidFill>
                  <a:schemeClr val="accent1"/>
                </a:solidFill>
              </a:rPr>
              <a:t>FetcherLagMetrics,name</a:t>
            </a:r>
            <a:r>
              <a:rPr lang="pl-PL" sz="1800" dirty="0">
                <a:solidFill>
                  <a:schemeClr val="accent1"/>
                </a:solidFill>
              </a:rPr>
              <a:t>=</a:t>
            </a:r>
            <a:r>
              <a:rPr lang="pl-PL" sz="1800" dirty="0" err="1">
                <a:solidFill>
                  <a:schemeClr val="accent1"/>
                </a:solidFill>
              </a:rPr>
              <a:t>ConsumerLag,clientId</a:t>
            </a:r>
            <a:r>
              <a:rPr lang="pl-PL" sz="1800" dirty="0">
                <a:solidFill>
                  <a:schemeClr val="accent1"/>
                </a:solidFill>
              </a:rPr>
              <a:t>=([-.\w]+),</a:t>
            </a:r>
            <a:r>
              <a:rPr lang="pl-PL" sz="1800" dirty="0" err="1">
                <a:solidFill>
                  <a:schemeClr val="accent1"/>
                </a:solidFill>
              </a:rPr>
              <a:t>topic</a:t>
            </a:r>
            <a:r>
              <a:rPr lang="pl-PL" sz="1800" dirty="0">
                <a:solidFill>
                  <a:schemeClr val="accent1"/>
                </a:solidFill>
              </a:rPr>
              <a:t>=([-.\w]+),</a:t>
            </a:r>
            <a:r>
              <a:rPr lang="pl-PL" sz="1800" dirty="0" err="1">
                <a:solidFill>
                  <a:schemeClr val="accent1"/>
                </a:solidFill>
              </a:rPr>
              <a:t>partition</a:t>
            </a:r>
            <a:r>
              <a:rPr lang="pl-PL" sz="1800" dirty="0">
                <a:solidFill>
                  <a:schemeClr val="accent1"/>
                </a:solidFill>
              </a:rPr>
              <a:t>=([0-9]+)</a:t>
            </a:r>
          </a:p>
          <a:p>
            <a:pPr marL="0" indent="0">
              <a:buNone/>
            </a:pPr>
            <a:r>
              <a:rPr lang="pl-PL" sz="1800" dirty="0">
                <a:solidFill>
                  <a:schemeClr val="bg1"/>
                </a:solidFill>
              </a:rPr>
              <a:t>Lag in </a:t>
            </a:r>
            <a:r>
              <a:rPr lang="pl-PL" sz="1800" dirty="0" err="1">
                <a:solidFill>
                  <a:schemeClr val="bg1"/>
                </a:solidFill>
              </a:rPr>
              <a:t>number</a:t>
            </a:r>
            <a:r>
              <a:rPr lang="pl-PL" sz="1800" dirty="0">
                <a:solidFill>
                  <a:schemeClr val="bg1"/>
                </a:solidFill>
              </a:rPr>
              <a:t> of </a:t>
            </a:r>
            <a:r>
              <a:rPr lang="pl-PL" sz="1800" dirty="0" err="1">
                <a:solidFill>
                  <a:schemeClr val="bg1"/>
                </a:solidFill>
              </a:rPr>
              <a:t>messages</a:t>
            </a:r>
            <a:r>
              <a:rPr lang="pl-PL" sz="1800" dirty="0">
                <a:solidFill>
                  <a:schemeClr val="bg1"/>
                </a:solidFill>
              </a:rPr>
              <a:t> per </a:t>
            </a:r>
            <a:r>
              <a:rPr lang="pl-PL" sz="1800" dirty="0" err="1">
                <a:solidFill>
                  <a:schemeClr val="bg1"/>
                </a:solidFill>
              </a:rPr>
              <a:t>follower</a:t>
            </a:r>
            <a:r>
              <a:rPr lang="pl-PL" sz="1800" dirty="0">
                <a:solidFill>
                  <a:schemeClr val="bg1"/>
                </a:solidFill>
              </a:rPr>
              <a:t> </a:t>
            </a:r>
            <a:r>
              <a:rPr lang="pl-PL" sz="1800" dirty="0" err="1">
                <a:solidFill>
                  <a:schemeClr val="bg1"/>
                </a:solidFill>
              </a:rPr>
              <a:t>replica</a:t>
            </a:r>
            <a:r>
              <a:rPr lang="pl-PL" sz="1800" dirty="0">
                <a:solidFill>
                  <a:schemeClr val="bg1"/>
                </a:solidFill>
              </a:rPr>
              <a:t>. </a:t>
            </a:r>
            <a:r>
              <a:rPr lang="pl-PL" sz="1800" dirty="0" err="1">
                <a:solidFill>
                  <a:schemeClr val="bg1"/>
                </a:solidFill>
              </a:rPr>
              <a:t>This</a:t>
            </a:r>
            <a:r>
              <a:rPr lang="pl-PL" sz="1800" dirty="0">
                <a:solidFill>
                  <a:schemeClr val="bg1"/>
                </a:solidFill>
              </a:rPr>
              <a:t> </a:t>
            </a:r>
            <a:r>
              <a:rPr lang="pl-PL" sz="1800" dirty="0" err="1">
                <a:solidFill>
                  <a:schemeClr val="bg1"/>
                </a:solidFill>
              </a:rPr>
              <a:t>is</a:t>
            </a:r>
            <a:r>
              <a:rPr lang="pl-PL" sz="1800" dirty="0">
                <a:solidFill>
                  <a:schemeClr val="bg1"/>
                </a:solidFill>
              </a:rPr>
              <a:t> </a:t>
            </a:r>
            <a:r>
              <a:rPr lang="pl-PL" sz="1800" dirty="0" err="1">
                <a:solidFill>
                  <a:schemeClr val="bg1"/>
                </a:solidFill>
              </a:rPr>
              <a:t>useful</a:t>
            </a:r>
            <a:r>
              <a:rPr lang="pl-PL" sz="1800" dirty="0">
                <a:solidFill>
                  <a:schemeClr val="bg1"/>
                </a:solidFill>
              </a:rPr>
              <a:t> to </a:t>
            </a:r>
            <a:r>
              <a:rPr lang="pl-PL" sz="1800" dirty="0" err="1">
                <a:solidFill>
                  <a:schemeClr val="bg1"/>
                </a:solidFill>
              </a:rPr>
              <a:t>know</a:t>
            </a:r>
            <a:r>
              <a:rPr lang="pl-PL" sz="1800" dirty="0">
                <a:solidFill>
                  <a:schemeClr val="bg1"/>
                </a:solidFill>
              </a:rPr>
              <a:t> </a:t>
            </a:r>
            <a:r>
              <a:rPr lang="pl-PL" sz="1800" dirty="0" err="1">
                <a:solidFill>
                  <a:schemeClr val="bg1"/>
                </a:solidFill>
              </a:rPr>
              <a:t>if</a:t>
            </a:r>
            <a:r>
              <a:rPr lang="pl-PL" sz="1800" dirty="0">
                <a:solidFill>
                  <a:schemeClr val="bg1"/>
                </a:solidFill>
              </a:rPr>
              <a:t> the </a:t>
            </a:r>
            <a:r>
              <a:rPr lang="pl-PL" sz="1800" dirty="0" err="1">
                <a:solidFill>
                  <a:schemeClr val="bg1"/>
                </a:solidFill>
              </a:rPr>
              <a:t>replica</a:t>
            </a:r>
            <a:r>
              <a:rPr lang="pl-PL" sz="1800" dirty="0">
                <a:solidFill>
                  <a:schemeClr val="bg1"/>
                </a:solidFill>
              </a:rPr>
              <a:t> </a:t>
            </a:r>
            <a:r>
              <a:rPr lang="pl-PL" sz="1800" dirty="0" err="1">
                <a:solidFill>
                  <a:schemeClr val="bg1"/>
                </a:solidFill>
              </a:rPr>
              <a:t>is</a:t>
            </a:r>
            <a:r>
              <a:rPr lang="pl-PL" sz="1800" dirty="0">
                <a:solidFill>
                  <a:schemeClr val="bg1"/>
                </a:solidFill>
              </a:rPr>
              <a:t> </a:t>
            </a:r>
            <a:r>
              <a:rPr lang="pl-PL" sz="1800" dirty="0" err="1">
                <a:solidFill>
                  <a:schemeClr val="bg1"/>
                </a:solidFill>
              </a:rPr>
              <a:t>slow</a:t>
            </a:r>
            <a:r>
              <a:rPr lang="pl-PL" sz="1800" dirty="0">
                <a:solidFill>
                  <a:schemeClr val="bg1"/>
                </a:solidFill>
              </a:rPr>
              <a:t> </a:t>
            </a:r>
            <a:r>
              <a:rPr lang="pl-PL" sz="1800" dirty="0" err="1">
                <a:solidFill>
                  <a:schemeClr val="bg1"/>
                </a:solidFill>
              </a:rPr>
              <a:t>or</a:t>
            </a:r>
            <a:r>
              <a:rPr lang="pl-PL" sz="1800" dirty="0">
                <a:solidFill>
                  <a:schemeClr val="bg1"/>
                </a:solidFill>
              </a:rPr>
              <a:t> </a:t>
            </a:r>
            <a:r>
              <a:rPr lang="pl-PL" sz="1800" dirty="0" err="1">
                <a:solidFill>
                  <a:schemeClr val="bg1"/>
                </a:solidFill>
              </a:rPr>
              <a:t>has</a:t>
            </a:r>
            <a:r>
              <a:rPr lang="pl-PL" sz="1800" dirty="0">
                <a:solidFill>
                  <a:schemeClr val="bg1"/>
                </a:solidFill>
              </a:rPr>
              <a:t> </a:t>
            </a:r>
            <a:r>
              <a:rPr lang="pl-PL" sz="1800" dirty="0" err="1">
                <a:solidFill>
                  <a:schemeClr val="bg1"/>
                </a:solidFill>
              </a:rPr>
              <a:t>stopped</a:t>
            </a:r>
            <a:r>
              <a:rPr lang="pl-PL" sz="1800" dirty="0">
                <a:solidFill>
                  <a:schemeClr val="bg1"/>
                </a:solidFill>
              </a:rPr>
              <a:t> </a:t>
            </a:r>
            <a:r>
              <a:rPr lang="pl-PL" sz="1800" dirty="0" err="1">
                <a:solidFill>
                  <a:schemeClr val="bg1"/>
                </a:solidFill>
              </a:rPr>
              <a:t>replicating</a:t>
            </a:r>
            <a:r>
              <a:rPr lang="pl-PL" sz="1800" dirty="0">
                <a:solidFill>
                  <a:schemeClr val="bg1"/>
                </a:solidFill>
              </a:rPr>
              <a:t> from the leader.</a:t>
            </a:r>
          </a:p>
          <a:p>
            <a:pPr marL="0" indent="0">
              <a:buNone/>
            </a:pPr>
            <a:endParaRPr lang="pl-PL" sz="1800" dirty="0">
              <a:solidFill>
                <a:schemeClr val="accent1"/>
              </a:solidFill>
            </a:endParaRPr>
          </a:p>
          <a:p>
            <a:pPr marL="0" indent="0">
              <a:buNone/>
            </a:pPr>
            <a:r>
              <a:rPr lang="pl-PL" sz="1800" dirty="0" err="1">
                <a:solidFill>
                  <a:schemeClr val="accent1"/>
                </a:solidFill>
              </a:rPr>
              <a:t>kafka.network:type</a:t>
            </a:r>
            <a:r>
              <a:rPr lang="pl-PL" sz="1800" dirty="0">
                <a:solidFill>
                  <a:schemeClr val="accent1"/>
                </a:solidFill>
              </a:rPr>
              <a:t>=</a:t>
            </a:r>
            <a:r>
              <a:rPr lang="pl-PL" sz="1800" dirty="0" err="1">
                <a:solidFill>
                  <a:schemeClr val="accent1"/>
                </a:solidFill>
              </a:rPr>
              <a:t>RequestMetrics,name</a:t>
            </a:r>
            <a:r>
              <a:rPr lang="pl-PL" sz="1800" dirty="0">
                <a:solidFill>
                  <a:schemeClr val="accent1"/>
                </a:solidFill>
              </a:rPr>
              <a:t>=</a:t>
            </a:r>
            <a:r>
              <a:rPr lang="pl-PL" sz="1800" dirty="0" err="1">
                <a:solidFill>
                  <a:schemeClr val="accent1"/>
                </a:solidFill>
              </a:rPr>
              <a:t>TotalTimeMs,request</a:t>
            </a:r>
            <a:r>
              <a:rPr lang="pl-PL" sz="1800" dirty="0">
                <a:solidFill>
                  <a:schemeClr val="accent1"/>
                </a:solidFill>
              </a:rPr>
              <a:t>={</a:t>
            </a:r>
            <a:r>
              <a:rPr lang="pl-PL" sz="1800" dirty="0" err="1">
                <a:solidFill>
                  <a:schemeClr val="accent1"/>
                </a:solidFill>
              </a:rPr>
              <a:t>Produce|FetchConsumer|FetchFollower</a:t>
            </a:r>
            <a:r>
              <a:rPr lang="pl-PL" sz="1800" dirty="0">
                <a:solidFill>
                  <a:schemeClr val="accent1"/>
                </a:solidFill>
              </a:rPr>
              <a:t>}</a:t>
            </a:r>
          </a:p>
          <a:p>
            <a:pPr marL="0" indent="0">
              <a:buNone/>
            </a:pPr>
            <a:r>
              <a:rPr lang="pl-PL" sz="1800" dirty="0">
                <a:solidFill>
                  <a:schemeClr val="bg1"/>
                </a:solidFill>
              </a:rPr>
              <a:t>Total </a:t>
            </a:r>
            <a:r>
              <a:rPr lang="pl-PL" sz="1800" dirty="0" err="1">
                <a:solidFill>
                  <a:schemeClr val="bg1"/>
                </a:solidFill>
              </a:rPr>
              <a:t>time</a:t>
            </a:r>
            <a:r>
              <a:rPr lang="pl-PL" sz="1800" dirty="0">
                <a:solidFill>
                  <a:schemeClr val="bg1"/>
                </a:solidFill>
              </a:rPr>
              <a:t> in ms to </a:t>
            </a:r>
            <a:r>
              <a:rPr lang="pl-PL" sz="1800" dirty="0" err="1">
                <a:solidFill>
                  <a:schemeClr val="bg1"/>
                </a:solidFill>
              </a:rPr>
              <a:t>serve</a:t>
            </a:r>
            <a:r>
              <a:rPr lang="pl-PL" sz="1800" dirty="0">
                <a:solidFill>
                  <a:schemeClr val="bg1"/>
                </a:solidFill>
              </a:rPr>
              <a:t> the </a:t>
            </a:r>
            <a:r>
              <a:rPr lang="pl-PL" sz="1800" dirty="0" err="1">
                <a:solidFill>
                  <a:schemeClr val="bg1"/>
                </a:solidFill>
              </a:rPr>
              <a:t>specified</a:t>
            </a:r>
            <a:r>
              <a:rPr lang="pl-PL" sz="1800" dirty="0">
                <a:solidFill>
                  <a:schemeClr val="bg1"/>
                </a:solidFill>
              </a:rPr>
              <a:t> </a:t>
            </a:r>
            <a:r>
              <a:rPr lang="pl-PL" sz="1800" dirty="0" err="1">
                <a:solidFill>
                  <a:schemeClr val="bg1"/>
                </a:solidFill>
              </a:rPr>
              <a:t>request</a:t>
            </a:r>
            <a:r>
              <a:rPr lang="pl-PL" sz="1800" dirty="0">
                <a:solidFill>
                  <a:schemeClr val="bg1"/>
                </a:solidFill>
              </a:rPr>
              <a:t>.</a:t>
            </a:r>
          </a:p>
          <a:p>
            <a:pPr marL="0" indent="0">
              <a:buNone/>
            </a:pPr>
            <a:endParaRPr lang="pl-PL" sz="18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pl-PL" sz="1800" dirty="0" err="1">
                <a:solidFill>
                  <a:schemeClr val="accent1"/>
                </a:solidFill>
              </a:rPr>
              <a:t>kafka.server:type</a:t>
            </a:r>
            <a:r>
              <a:rPr lang="pl-PL" sz="1800" dirty="0">
                <a:solidFill>
                  <a:schemeClr val="accent1"/>
                </a:solidFill>
              </a:rPr>
              <a:t>=</a:t>
            </a:r>
            <a:r>
              <a:rPr lang="pl-PL" sz="1800" dirty="0" err="1">
                <a:solidFill>
                  <a:schemeClr val="accent1"/>
                </a:solidFill>
              </a:rPr>
              <a:t>DelayedOperationPurgatory,delayedOperation</a:t>
            </a:r>
            <a:r>
              <a:rPr lang="pl-PL" sz="1800" dirty="0">
                <a:solidFill>
                  <a:schemeClr val="accent1"/>
                </a:solidFill>
              </a:rPr>
              <a:t>=</a:t>
            </a:r>
            <a:r>
              <a:rPr lang="pl-PL" sz="1800" dirty="0" err="1">
                <a:solidFill>
                  <a:schemeClr val="accent1"/>
                </a:solidFill>
              </a:rPr>
              <a:t>Produce,name</a:t>
            </a:r>
            <a:r>
              <a:rPr lang="pl-PL" sz="1800" dirty="0">
                <a:solidFill>
                  <a:schemeClr val="accent1"/>
                </a:solidFill>
              </a:rPr>
              <a:t>=</a:t>
            </a:r>
            <a:r>
              <a:rPr lang="pl-PL" sz="1800" dirty="0" err="1">
                <a:solidFill>
                  <a:schemeClr val="accent1"/>
                </a:solidFill>
              </a:rPr>
              <a:t>PurgatorySize</a:t>
            </a:r>
            <a:endParaRPr lang="pl-PL" sz="1800" dirty="0">
              <a:solidFill>
                <a:schemeClr val="accent1"/>
              </a:solidFill>
            </a:endParaRPr>
          </a:p>
          <a:p>
            <a:pPr marL="0" indent="0">
              <a:buNone/>
            </a:pPr>
            <a:r>
              <a:rPr lang="pl-PL" sz="1800" dirty="0" err="1">
                <a:solidFill>
                  <a:schemeClr val="bg1"/>
                </a:solidFill>
              </a:rPr>
              <a:t>Number</a:t>
            </a:r>
            <a:r>
              <a:rPr lang="pl-PL" sz="1800" dirty="0">
                <a:solidFill>
                  <a:schemeClr val="bg1"/>
                </a:solidFill>
              </a:rPr>
              <a:t> of </a:t>
            </a:r>
            <a:r>
              <a:rPr lang="pl-PL" sz="1800" dirty="0" err="1">
                <a:solidFill>
                  <a:schemeClr val="bg1"/>
                </a:solidFill>
              </a:rPr>
              <a:t>requests</a:t>
            </a:r>
            <a:r>
              <a:rPr lang="pl-PL" sz="1800" dirty="0">
                <a:solidFill>
                  <a:schemeClr val="bg1"/>
                </a:solidFill>
              </a:rPr>
              <a:t> </a:t>
            </a:r>
            <a:r>
              <a:rPr lang="pl-PL" sz="1800" dirty="0" err="1">
                <a:solidFill>
                  <a:schemeClr val="bg1"/>
                </a:solidFill>
              </a:rPr>
              <a:t>waiting</a:t>
            </a:r>
            <a:r>
              <a:rPr lang="pl-PL" sz="1800" dirty="0">
                <a:solidFill>
                  <a:schemeClr val="bg1"/>
                </a:solidFill>
              </a:rPr>
              <a:t> in the </a:t>
            </a:r>
            <a:r>
              <a:rPr lang="pl-PL" sz="1800" dirty="0" err="1">
                <a:solidFill>
                  <a:schemeClr val="bg1"/>
                </a:solidFill>
              </a:rPr>
              <a:t>producer</a:t>
            </a:r>
            <a:r>
              <a:rPr lang="pl-PL" sz="1800" dirty="0">
                <a:solidFill>
                  <a:schemeClr val="bg1"/>
                </a:solidFill>
              </a:rPr>
              <a:t> </a:t>
            </a:r>
            <a:r>
              <a:rPr lang="pl-PL" sz="1800" dirty="0" err="1">
                <a:solidFill>
                  <a:schemeClr val="bg1"/>
                </a:solidFill>
              </a:rPr>
              <a:t>purgatory</a:t>
            </a:r>
            <a:r>
              <a:rPr lang="pl-PL" sz="1800" dirty="0">
                <a:solidFill>
                  <a:schemeClr val="bg1"/>
                </a:solidFill>
              </a:rPr>
              <a:t>. </a:t>
            </a:r>
            <a:r>
              <a:rPr lang="pl-PL" sz="1800" dirty="0" err="1">
                <a:solidFill>
                  <a:schemeClr val="bg1"/>
                </a:solidFill>
              </a:rPr>
              <a:t>This</a:t>
            </a:r>
            <a:r>
              <a:rPr lang="pl-PL" sz="1800" dirty="0">
                <a:solidFill>
                  <a:schemeClr val="bg1"/>
                </a:solidFill>
              </a:rPr>
              <a:t> </a:t>
            </a:r>
            <a:r>
              <a:rPr lang="pl-PL" sz="1800" dirty="0" err="1">
                <a:solidFill>
                  <a:schemeClr val="bg1"/>
                </a:solidFill>
              </a:rPr>
              <a:t>should</a:t>
            </a:r>
            <a:r>
              <a:rPr lang="pl-PL" sz="1800" dirty="0">
                <a:solidFill>
                  <a:schemeClr val="bg1"/>
                </a:solidFill>
              </a:rPr>
              <a:t> be non-zero </a:t>
            </a:r>
            <a:r>
              <a:rPr lang="pl-PL" sz="1800" dirty="0" err="1">
                <a:solidFill>
                  <a:schemeClr val="bg1"/>
                </a:solidFill>
              </a:rPr>
              <a:t>acks</a:t>
            </a:r>
            <a:r>
              <a:rPr lang="pl-PL" sz="1800" dirty="0">
                <a:solidFill>
                  <a:schemeClr val="bg1"/>
                </a:solidFill>
              </a:rPr>
              <a:t>=-1 </a:t>
            </a:r>
            <a:r>
              <a:rPr lang="pl-PL" sz="1800" dirty="0" err="1">
                <a:solidFill>
                  <a:schemeClr val="bg1"/>
                </a:solidFill>
              </a:rPr>
              <a:t>is</a:t>
            </a:r>
            <a:r>
              <a:rPr lang="pl-PL" sz="1800" dirty="0">
                <a:solidFill>
                  <a:schemeClr val="bg1"/>
                </a:solidFill>
              </a:rPr>
              <a:t> </a:t>
            </a:r>
            <a:r>
              <a:rPr lang="pl-PL" sz="1800" dirty="0" err="1">
                <a:solidFill>
                  <a:schemeClr val="bg1"/>
                </a:solidFill>
              </a:rPr>
              <a:t>used</a:t>
            </a:r>
            <a:r>
              <a:rPr lang="pl-PL" sz="1800" dirty="0">
                <a:solidFill>
                  <a:schemeClr val="bg1"/>
                </a:solidFill>
              </a:rPr>
              <a:t> on the </a:t>
            </a:r>
            <a:r>
              <a:rPr lang="pl-PL" sz="1800" dirty="0" err="1">
                <a:solidFill>
                  <a:schemeClr val="bg1"/>
                </a:solidFill>
              </a:rPr>
              <a:t>producer</a:t>
            </a:r>
            <a:r>
              <a:rPr lang="pl-PL" sz="1800" dirty="0">
                <a:solidFill>
                  <a:schemeClr val="bg1"/>
                </a:solidFill>
              </a:rPr>
              <a:t>.</a:t>
            </a:r>
          </a:p>
          <a:p>
            <a:pPr marL="0" indent="0">
              <a:buNone/>
            </a:pPr>
            <a:endParaRPr lang="pl-PL" sz="1800" dirty="0">
              <a:solidFill>
                <a:schemeClr val="accent1"/>
              </a:solidFill>
            </a:endParaRPr>
          </a:p>
          <a:p>
            <a:pPr marL="0" indent="0">
              <a:buNone/>
            </a:pPr>
            <a:r>
              <a:rPr lang="pl-PL" sz="1800" dirty="0" err="1">
                <a:solidFill>
                  <a:schemeClr val="accent1"/>
                </a:solidFill>
              </a:rPr>
              <a:t>kafka.server:type</a:t>
            </a:r>
            <a:r>
              <a:rPr lang="pl-PL" sz="1800" dirty="0">
                <a:solidFill>
                  <a:schemeClr val="accent1"/>
                </a:solidFill>
              </a:rPr>
              <a:t>=</a:t>
            </a:r>
            <a:r>
              <a:rPr lang="pl-PL" sz="1800" dirty="0" err="1">
                <a:solidFill>
                  <a:schemeClr val="accent1"/>
                </a:solidFill>
              </a:rPr>
              <a:t>DelayedOperationPurgatory,delayedOperation</a:t>
            </a:r>
            <a:r>
              <a:rPr lang="pl-PL" sz="1800" dirty="0">
                <a:solidFill>
                  <a:schemeClr val="accent1"/>
                </a:solidFill>
              </a:rPr>
              <a:t>=</a:t>
            </a:r>
            <a:r>
              <a:rPr lang="pl-PL" sz="1800" dirty="0" err="1">
                <a:solidFill>
                  <a:schemeClr val="accent1"/>
                </a:solidFill>
              </a:rPr>
              <a:t>Fetch,name</a:t>
            </a:r>
            <a:r>
              <a:rPr lang="pl-PL" sz="1800" dirty="0">
                <a:solidFill>
                  <a:schemeClr val="accent1"/>
                </a:solidFill>
              </a:rPr>
              <a:t>=</a:t>
            </a:r>
            <a:r>
              <a:rPr lang="pl-PL" sz="1800" dirty="0" err="1">
                <a:solidFill>
                  <a:schemeClr val="accent1"/>
                </a:solidFill>
              </a:rPr>
              <a:t>PurgatorySize</a:t>
            </a:r>
            <a:endParaRPr lang="pl-PL" sz="1800" dirty="0">
              <a:solidFill>
                <a:schemeClr val="accent1"/>
              </a:solidFill>
            </a:endParaRPr>
          </a:p>
          <a:p>
            <a:pPr marL="0" indent="0">
              <a:buNone/>
            </a:pPr>
            <a:r>
              <a:rPr lang="pl-PL" sz="1800" dirty="0" err="1">
                <a:solidFill>
                  <a:schemeClr val="bg1"/>
                </a:solidFill>
              </a:rPr>
              <a:t>Number</a:t>
            </a:r>
            <a:r>
              <a:rPr lang="pl-PL" sz="1800" dirty="0">
                <a:solidFill>
                  <a:schemeClr val="bg1"/>
                </a:solidFill>
              </a:rPr>
              <a:t> of </a:t>
            </a:r>
            <a:r>
              <a:rPr lang="pl-PL" sz="1800" dirty="0" err="1">
                <a:solidFill>
                  <a:schemeClr val="bg1"/>
                </a:solidFill>
              </a:rPr>
              <a:t>requests</a:t>
            </a:r>
            <a:r>
              <a:rPr lang="pl-PL" sz="1800" dirty="0">
                <a:solidFill>
                  <a:schemeClr val="bg1"/>
                </a:solidFill>
              </a:rPr>
              <a:t> </a:t>
            </a:r>
            <a:r>
              <a:rPr lang="pl-PL" sz="1800" dirty="0" err="1">
                <a:solidFill>
                  <a:schemeClr val="bg1"/>
                </a:solidFill>
              </a:rPr>
              <a:t>waiting</a:t>
            </a:r>
            <a:r>
              <a:rPr lang="pl-PL" sz="1800" dirty="0">
                <a:solidFill>
                  <a:schemeClr val="bg1"/>
                </a:solidFill>
              </a:rPr>
              <a:t> in the </a:t>
            </a:r>
            <a:r>
              <a:rPr lang="pl-PL" sz="1800" dirty="0" err="1">
                <a:solidFill>
                  <a:schemeClr val="bg1"/>
                </a:solidFill>
              </a:rPr>
              <a:t>fetch</a:t>
            </a:r>
            <a:r>
              <a:rPr lang="pl-PL" sz="1800" dirty="0">
                <a:solidFill>
                  <a:schemeClr val="bg1"/>
                </a:solidFill>
              </a:rPr>
              <a:t> </a:t>
            </a:r>
            <a:r>
              <a:rPr lang="pl-PL" sz="1800" dirty="0" err="1">
                <a:solidFill>
                  <a:schemeClr val="bg1"/>
                </a:solidFill>
              </a:rPr>
              <a:t>purgatory</a:t>
            </a:r>
            <a:r>
              <a:rPr lang="pl-PL" sz="1800" dirty="0">
                <a:solidFill>
                  <a:schemeClr val="bg1"/>
                </a:solidFill>
              </a:rPr>
              <a:t>. </a:t>
            </a:r>
            <a:r>
              <a:rPr lang="pl-PL" sz="1800" dirty="0" err="1">
                <a:solidFill>
                  <a:schemeClr val="bg1"/>
                </a:solidFill>
              </a:rPr>
              <a:t>This</a:t>
            </a:r>
            <a:r>
              <a:rPr lang="pl-PL" sz="1800" dirty="0">
                <a:solidFill>
                  <a:schemeClr val="bg1"/>
                </a:solidFill>
              </a:rPr>
              <a:t> </a:t>
            </a:r>
            <a:r>
              <a:rPr lang="pl-PL" sz="1800" dirty="0" err="1">
                <a:solidFill>
                  <a:schemeClr val="bg1"/>
                </a:solidFill>
              </a:rPr>
              <a:t>is</a:t>
            </a:r>
            <a:r>
              <a:rPr lang="pl-PL" sz="1800" dirty="0">
                <a:solidFill>
                  <a:schemeClr val="bg1"/>
                </a:solidFill>
              </a:rPr>
              <a:t> high </a:t>
            </a:r>
            <a:r>
              <a:rPr lang="pl-PL" sz="1800" dirty="0" err="1">
                <a:solidFill>
                  <a:schemeClr val="bg1"/>
                </a:solidFill>
              </a:rPr>
              <a:t>if</a:t>
            </a:r>
            <a:r>
              <a:rPr lang="pl-PL" sz="1800" dirty="0">
                <a:solidFill>
                  <a:schemeClr val="bg1"/>
                </a:solidFill>
              </a:rPr>
              <a:t> </a:t>
            </a:r>
            <a:r>
              <a:rPr lang="pl-PL" sz="1800" dirty="0" err="1">
                <a:solidFill>
                  <a:schemeClr val="bg1"/>
                </a:solidFill>
              </a:rPr>
              <a:t>consumers</a:t>
            </a:r>
            <a:r>
              <a:rPr lang="pl-PL" sz="1800" dirty="0">
                <a:solidFill>
                  <a:schemeClr val="bg1"/>
                </a:solidFill>
              </a:rPr>
              <a:t> </a:t>
            </a:r>
            <a:r>
              <a:rPr lang="pl-PL" sz="1800" dirty="0" err="1">
                <a:solidFill>
                  <a:schemeClr val="bg1"/>
                </a:solidFill>
              </a:rPr>
              <a:t>use</a:t>
            </a:r>
            <a:r>
              <a:rPr lang="pl-PL" sz="1800" dirty="0">
                <a:solidFill>
                  <a:schemeClr val="bg1"/>
                </a:solidFill>
              </a:rPr>
              <a:t> a </a:t>
            </a:r>
            <a:r>
              <a:rPr lang="pl-PL" sz="1800" dirty="0" err="1">
                <a:solidFill>
                  <a:schemeClr val="bg1"/>
                </a:solidFill>
              </a:rPr>
              <a:t>large</a:t>
            </a:r>
            <a:endParaRPr lang="pl-PL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3320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8323"/>
            <a:ext cx="10515600" cy="1240853"/>
          </a:xfrm>
        </p:spPr>
        <p:txBody>
          <a:bodyPr>
            <a:normAutofit/>
          </a:bodyPr>
          <a:lstStyle/>
          <a:p>
            <a:r>
              <a:rPr lang="pl-PL" dirty="0">
                <a:solidFill>
                  <a:schemeClr val="bg1"/>
                </a:solidFill>
              </a:rPr>
              <a:t>Kafka Monitoring – </a:t>
            </a:r>
            <a:r>
              <a:rPr lang="pl-PL" dirty="0" err="1">
                <a:solidFill>
                  <a:schemeClr val="bg1"/>
                </a:solidFill>
              </a:rPr>
              <a:t>best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practicies</a:t>
            </a:r>
            <a:endParaRPr lang="pl-PL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327AC9-3914-EB44-A001-95311A37C4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pl-PL" dirty="0">
              <a:solidFill>
                <a:schemeClr val="bg1"/>
              </a:solidFill>
            </a:endParaRPr>
          </a:p>
          <a:p>
            <a:r>
              <a:rPr lang="pl-PL" dirty="0" err="1">
                <a:solidFill>
                  <a:schemeClr val="bg1"/>
                </a:solidFill>
              </a:rPr>
              <a:t>Configure</a:t>
            </a:r>
            <a:r>
              <a:rPr lang="pl-PL" dirty="0">
                <a:solidFill>
                  <a:schemeClr val="bg1"/>
                </a:solidFill>
              </a:rPr>
              <a:t> Alerts</a:t>
            </a:r>
          </a:p>
          <a:p>
            <a:r>
              <a:rPr lang="pl-PL" dirty="0" err="1">
                <a:solidFill>
                  <a:schemeClr val="bg1"/>
                </a:solidFill>
              </a:rPr>
              <a:t>Don’t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forget</a:t>
            </a:r>
            <a:r>
              <a:rPr lang="pl-PL" dirty="0">
                <a:solidFill>
                  <a:schemeClr val="bg1"/>
                </a:solidFill>
              </a:rPr>
              <a:t> monitor </a:t>
            </a:r>
            <a:r>
              <a:rPr lang="pl-PL" dirty="0" err="1">
                <a:solidFill>
                  <a:schemeClr val="bg1"/>
                </a:solidFill>
              </a:rPr>
              <a:t>Zookeeper</a:t>
            </a:r>
            <a:endParaRPr lang="pl-PL" dirty="0">
              <a:solidFill>
                <a:schemeClr val="bg1"/>
              </a:solidFill>
            </a:endParaRPr>
          </a:p>
          <a:p>
            <a:r>
              <a:rPr lang="pl-PL" dirty="0" err="1">
                <a:solidFill>
                  <a:schemeClr val="bg1"/>
                </a:solidFill>
              </a:rPr>
              <a:t>Don’t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forget</a:t>
            </a:r>
            <a:r>
              <a:rPr lang="pl-PL" dirty="0">
                <a:solidFill>
                  <a:schemeClr val="bg1"/>
                </a:solidFill>
              </a:rPr>
              <a:t> to monitor Consumer and Producer </a:t>
            </a:r>
            <a:r>
              <a:rPr lang="pl-PL" dirty="0" err="1">
                <a:solidFill>
                  <a:schemeClr val="bg1"/>
                </a:solidFill>
              </a:rPr>
              <a:t>metrics</a:t>
            </a:r>
            <a:endParaRPr lang="pl-PL" dirty="0">
              <a:solidFill>
                <a:schemeClr val="bg1"/>
              </a:solidFill>
            </a:endParaRPr>
          </a:p>
          <a:p>
            <a:endParaRPr lang="pl-PL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497676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8323"/>
            <a:ext cx="10515600" cy="1240853"/>
          </a:xfrm>
        </p:spPr>
        <p:txBody>
          <a:bodyPr>
            <a:normAutofit/>
          </a:bodyPr>
          <a:lstStyle/>
          <a:p>
            <a:r>
              <a:rPr lang="pl-PL" dirty="0">
                <a:solidFill>
                  <a:schemeClr val="bg1"/>
                </a:solidFill>
              </a:rPr>
              <a:t>Kafka Monitoring – </a:t>
            </a:r>
            <a:r>
              <a:rPr lang="pl-PL" dirty="0" err="1">
                <a:solidFill>
                  <a:schemeClr val="bg1"/>
                </a:solidFill>
              </a:rPr>
              <a:t>best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practicies</a:t>
            </a:r>
            <a:endParaRPr lang="pl-PL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327AC9-3914-EB44-A001-95311A37C4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pl-PL" dirty="0">
              <a:solidFill>
                <a:schemeClr val="bg1"/>
              </a:solidFill>
            </a:endParaRPr>
          </a:p>
          <a:p>
            <a:r>
              <a:rPr lang="pl-PL" dirty="0" err="1">
                <a:solidFill>
                  <a:schemeClr val="bg1"/>
                </a:solidFill>
              </a:rPr>
              <a:t>Configure</a:t>
            </a:r>
            <a:r>
              <a:rPr lang="pl-PL" dirty="0">
                <a:solidFill>
                  <a:schemeClr val="bg1"/>
                </a:solidFill>
              </a:rPr>
              <a:t> Alerts</a:t>
            </a:r>
          </a:p>
          <a:p>
            <a:r>
              <a:rPr lang="pl-PL" dirty="0" err="1">
                <a:solidFill>
                  <a:schemeClr val="bg1"/>
                </a:solidFill>
              </a:rPr>
              <a:t>Don’t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forget</a:t>
            </a:r>
            <a:r>
              <a:rPr lang="pl-PL" dirty="0">
                <a:solidFill>
                  <a:schemeClr val="bg1"/>
                </a:solidFill>
              </a:rPr>
              <a:t> monitor </a:t>
            </a:r>
            <a:r>
              <a:rPr lang="pl-PL" dirty="0" err="1">
                <a:solidFill>
                  <a:schemeClr val="bg1"/>
                </a:solidFill>
              </a:rPr>
              <a:t>Zookeeper</a:t>
            </a:r>
            <a:endParaRPr lang="pl-PL" dirty="0">
              <a:solidFill>
                <a:schemeClr val="bg1"/>
              </a:solidFill>
            </a:endParaRPr>
          </a:p>
          <a:p>
            <a:r>
              <a:rPr lang="pl-PL" dirty="0" err="1">
                <a:solidFill>
                  <a:schemeClr val="bg1"/>
                </a:solidFill>
              </a:rPr>
              <a:t>Don’t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forget</a:t>
            </a:r>
            <a:r>
              <a:rPr lang="pl-PL" dirty="0">
                <a:solidFill>
                  <a:schemeClr val="bg1"/>
                </a:solidFill>
              </a:rPr>
              <a:t> to monitor Consumer and Producer </a:t>
            </a:r>
            <a:r>
              <a:rPr lang="pl-PL" dirty="0" err="1">
                <a:solidFill>
                  <a:schemeClr val="bg1"/>
                </a:solidFill>
              </a:rPr>
              <a:t>metrics</a:t>
            </a:r>
            <a:endParaRPr lang="pl-PL" dirty="0">
              <a:solidFill>
                <a:schemeClr val="bg1"/>
              </a:solidFill>
            </a:endParaRPr>
          </a:p>
          <a:p>
            <a:r>
              <a:rPr lang="pl-PL" dirty="0" err="1">
                <a:solidFill>
                  <a:schemeClr val="bg1"/>
                </a:solidFill>
              </a:rPr>
              <a:t>Collect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logs</a:t>
            </a:r>
            <a:r>
              <a:rPr lang="pl-PL" dirty="0">
                <a:solidFill>
                  <a:schemeClr val="bg1"/>
                </a:solidFill>
              </a:rPr>
              <a:t> and </a:t>
            </a:r>
            <a:r>
              <a:rPr lang="pl-PL" dirty="0" err="1">
                <a:solidFill>
                  <a:schemeClr val="bg1"/>
                </a:solidFill>
              </a:rPr>
              <a:t>store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them</a:t>
            </a:r>
            <a:r>
              <a:rPr lang="pl-PL" dirty="0">
                <a:solidFill>
                  <a:schemeClr val="bg1"/>
                </a:solidFill>
              </a:rPr>
              <a:t> in </a:t>
            </a:r>
            <a:r>
              <a:rPr lang="pl-PL" dirty="0" err="1">
                <a:solidFill>
                  <a:schemeClr val="bg1"/>
                </a:solidFill>
              </a:rPr>
              <a:t>ElasticSearch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or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other</a:t>
            </a:r>
            <a:r>
              <a:rPr lang="pl-PL" dirty="0">
                <a:solidFill>
                  <a:schemeClr val="bg1"/>
                </a:solidFill>
              </a:rPr>
              <a:t> log </a:t>
            </a:r>
            <a:r>
              <a:rPr lang="pl-PL" dirty="0" err="1">
                <a:solidFill>
                  <a:schemeClr val="bg1"/>
                </a:solidFill>
              </a:rPr>
              <a:t>aggregator</a:t>
            </a:r>
            <a:endParaRPr lang="pl-PL" dirty="0">
              <a:solidFill>
                <a:schemeClr val="bg1"/>
              </a:solidFill>
            </a:endParaRPr>
          </a:p>
          <a:p>
            <a:r>
              <a:rPr lang="pl-PL" dirty="0" err="1">
                <a:solidFill>
                  <a:schemeClr val="bg1"/>
                </a:solidFill>
              </a:rPr>
              <a:t>All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important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metrics</a:t>
            </a:r>
            <a:r>
              <a:rPr lang="pl-PL" dirty="0">
                <a:solidFill>
                  <a:schemeClr val="bg1"/>
                </a:solidFill>
              </a:rPr>
              <a:t> and </a:t>
            </a:r>
            <a:r>
              <a:rPr lang="pl-PL" dirty="0" err="1">
                <a:solidFill>
                  <a:schemeClr val="bg1"/>
                </a:solidFill>
              </a:rPr>
              <a:t>its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description</a:t>
            </a:r>
            <a:r>
              <a:rPr lang="pl-PL" dirty="0">
                <a:solidFill>
                  <a:schemeClr val="bg1"/>
                </a:solidFill>
              </a:rPr>
              <a:t>: </a:t>
            </a:r>
          </a:p>
          <a:p>
            <a:pPr marL="0" indent="0">
              <a:buNone/>
            </a:pPr>
            <a:r>
              <a:rPr lang="pl-PL" dirty="0">
                <a:hlinkClick r:id="rId2"/>
              </a:rPr>
              <a:t>https://docs.confluent.io/3.2.2/kafka/monitoring.html#server-metrics</a:t>
            </a:r>
            <a:endParaRPr lang="pl-PL" dirty="0"/>
          </a:p>
          <a:p>
            <a:pPr marL="0" indent="0">
              <a:buNone/>
            </a:pPr>
            <a:endParaRPr lang="pl-PL" dirty="0">
              <a:solidFill>
                <a:schemeClr val="bg1"/>
              </a:solidFill>
            </a:endParaRPr>
          </a:p>
          <a:p>
            <a:endParaRPr lang="pl-PL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699163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8323"/>
            <a:ext cx="10515600" cy="1240853"/>
          </a:xfrm>
        </p:spPr>
        <p:txBody>
          <a:bodyPr>
            <a:normAutofit/>
          </a:bodyPr>
          <a:lstStyle/>
          <a:p>
            <a:r>
              <a:rPr lang="pl-PL" dirty="0" err="1">
                <a:solidFill>
                  <a:schemeClr val="bg1"/>
                </a:solidFill>
              </a:rPr>
              <a:t>Key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Metrics</a:t>
            </a:r>
            <a:r>
              <a:rPr lang="pl-PL" dirty="0">
                <a:solidFill>
                  <a:schemeClr val="bg1"/>
                </a:solidFill>
              </a:rPr>
              <a:t> to Monitor - materials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327AC9-3914-EB44-A001-95311A37C4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l-PL" sz="3200" dirty="0" err="1">
                <a:solidFill>
                  <a:schemeClr val="bg1"/>
                </a:solidFill>
              </a:rPr>
              <a:t>Articles</a:t>
            </a:r>
            <a:r>
              <a:rPr lang="pl-PL" sz="3200" dirty="0">
                <a:solidFill>
                  <a:schemeClr val="bg1"/>
                </a:solidFill>
              </a:rPr>
              <a:t>:</a:t>
            </a:r>
          </a:p>
          <a:p>
            <a:pPr marL="0" indent="0">
              <a:buNone/>
            </a:pPr>
            <a:r>
              <a:rPr lang="pl-PL" sz="3200" dirty="0">
                <a:hlinkClick r:id="rId2"/>
              </a:rPr>
              <a:t>https://www.datadoghq.com/blog/monitoring-kafka-performance-metrics/</a:t>
            </a:r>
            <a:endParaRPr lang="pl-PL" sz="3200" dirty="0"/>
          </a:p>
          <a:p>
            <a:pPr marL="0" indent="0">
              <a:buNone/>
            </a:pPr>
            <a:r>
              <a:rPr lang="pl-PL" sz="3200" dirty="0">
                <a:hlinkClick r:id="rId3"/>
              </a:rPr>
              <a:t>https://docs.confluent.io/current/kafka/monitoring.html</a:t>
            </a:r>
            <a:endParaRPr lang="pl-PL" sz="3200" dirty="0"/>
          </a:p>
          <a:p>
            <a:pPr marL="0" indent="0">
              <a:buNone/>
            </a:pPr>
            <a:endParaRPr lang="pl-PL" sz="3200" dirty="0"/>
          </a:p>
          <a:p>
            <a:pPr marL="0" indent="0">
              <a:buNone/>
            </a:pPr>
            <a:endParaRPr lang="pl-PL" sz="3200" dirty="0"/>
          </a:p>
          <a:p>
            <a:pPr marL="0" indent="0">
              <a:buNone/>
            </a:pPr>
            <a:endParaRPr lang="pl-PL" sz="3200" dirty="0">
              <a:solidFill>
                <a:schemeClr val="bg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835615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E20EB187-900F-4AF5-813B-101456D9F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63492C7-9995-5E44-A76B-8E30F04E33C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615" y="0"/>
            <a:ext cx="12190770" cy="6858000"/>
          </a:xfrm>
          <a:prstGeom prst="rect">
            <a:avLst/>
          </a:prstGeom>
        </p:spPr>
      </p:pic>
      <p:sp>
        <p:nvSpPr>
          <p:cNvPr id="7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7349" y="1200152"/>
            <a:ext cx="6897171" cy="445769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8000" dirty="0">
                <a:solidFill>
                  <a:srgbClr val="FFFFFF"/>
                </a:solidFill>
              </a:rPr>
              <a:t>Exercise 6</a:t>
            </a:r>
            <a:br>
              <a:rPr lang="en-US" sz="8000" dirty="0">
                <a:solidFill>
                  <a:srgbClr val="FFFFFF"/>
                </a:solidFill>
              </a:rPr>
            </a:br>
            <a:r>
              <a:rPr lang="en-US" sz="8000" dirty="0">
                <a:solidFill>
                  <a:srgbClr val="FFFFFF"/>
                </a:solidFill>
              </a:rPr>
              <a:t>Setting up Kafka Monitoring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24D17C8-E9C2-48A4-AA36-D7048A6CCC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286000"/>
            <a:ext cx="0" cy="22860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04914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>
            <a:extLst>
              <a:ext uri="{FF2B5EF4-FFF2-40B4-BE49-F238E27FC236}">
                <a16:creationId xmlns:a16="http://schemas.microsoft.com/office/drawing/2014/main" id="{E20EB187-900F-4AF5-813B-101456D9F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B690CB-00FB-EB4F-AE66-2EC9A2B7B88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6527" b="9204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7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7349" y="1200152"/>
            <a:ext cx="6897171" cy="445769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7400" dirty="0">
                <a:solidFill>
                  <a:srgbClr val="FFFFFF"/>
                </a:solidFill>
              </a:rPr>
              <a:t>Kafka Troubleshooting and Debugging</a:t>
            </a:r>
            <a:br>
              <a:rPr lang="en-US" sz="7400" dirty="0">
                <a:solidFill>
                  <a:srgbClr val="FFFFFF"/>
                </a:solidFill>
              </a:rPr>
            </a:br>
            <a:endParaRPr lang="en-US" sz="7400" dirty="0">
              <a:solidFill>
                <a:srgbClr val="FFFFFF"/>
              </a:solidFill>
            </a:endParaRP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624D17C8-E9C2-48A4-AA36-D7048A6CCC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286000"/>
            <a:ext cx="0" cy="22860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71203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8323"/>
            <a:ext cx="10515600" cy="1240853"/>
          </a:xfrm>
        </p:spPr>
        <p:txBody>
          <a:bodyPr>
            <a:normAutofit/>
          </a:bodyPr>
          <a:lstStyle/>
          <a:p>
            <a:r>
              <a:rPr lang="pl-PL" dirty="0" err="1">
                <a:solidFill>
                  <a:schemeClr val="bg1"/>
                </a:solidFill>
              </a:rPr>
              <a:t>Troubleshooting</a:t>
            </a:r>
            <a:r>
              <a:rPr lang="pl-PL" dirty="0">
                <a:solidFill>
                  <a:schemeClr val="bg1"/>
                </a:solidFill>
              </a:rPr>
              <a:t> and Debugging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327AC9-3914-EB44-A001-95311A37C4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l-PL" dirty="0" err="1">
                <a:solidFill>
                  <a:schemeClr val="bg1"/>
                </a:solidFill>
              </a:rPr>
              <a:t>Use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Grafana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Dashboards</a:t>
            </a:r>
            <a:endParaRPr lang="pl-PL" dirty="0">
              <a:solidFill>
                <a:schemeClr val="bg1"/>
              </a:solidFill>
            </a:endParaRPr>
          </a:p>
          <a:p>
            <a:r>
              <a:rPr lang="pl-PL" dirty="0" err="1">
                <a:solidFill>
                  <a:schemeClr val="bg1"/>
                </a:solidFill>
              </a:rPr>
              <a:t>Logs</a:t>
            </a:r>
            <a:endParaRPr lang="pl-PL" dirty="0">
              <a:solidFill>
                <a:schemeClr val="bg1"/>
              </a:solidFill>
            </a:endParaRPr>
          </a:p>
          <a:p>
            <a:r>
              <a:rPr lang="pl-PL" dirty="0">
                <a:solidFill>
                  <a:schemeClr val="bg1"/>
                </a:solidFill>
              </a:rPr>
              <a:t>Consumer lag</a:t>
            </a:r>
          </a:p>
          <a:p>
            <a:r>
              <a:rPr lang="pl-PL" dirty="0">
                <a:solidFill>
                  <a:schemeClr val="bg1"/>
                </a:solidFill>
              </a:rPr>
              <a:t>Be </a:t>
            </a:r>
            <a:r>
              <a:rPr lang="pl-PL" dirty="0" err="1">
                <a:solidFill>
                  <a:schemeClr val="bg1"/>
                </a:solidFill>
              </a:rPr>
              <a:t>aware</a:t>
            </a:r>
            <a:r>
              <a:rPr lang="pl-PL" dirty="0">
                <a:solidFill>
                  <a:schemeClr val="bg1"/>
                </a:solidFill>
              </a:rPr>
              <a:t> of </a:t>
            </a:r>
            <a:r>
              <a:rPr lang="pl-PL" dirty="0" err="1">
                <a:solidFill>
                  <a:schemeClr val="bg1"/>
                </a:solidFill>
              </a:rPr>
              <a:t>quotas</a:t>
            </a:r>
            <a:endParaRPr lang="pl-P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881794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ctangle 59">
            <a:extLst>
              <a:ext uri="{FF2B5EF4-FFF2-40B4-BE49-F238E27FC236}">
                <a16:creationId xmlns:a16="http://schemas.microsoft.com/office/drawing/2014/main" id="{E20EB187-900F-4AF5-813B-101456D9F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A8E247-9138-284A-AD11-5E52E57F2FB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0853" b="4877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7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7349" y="1200152"/>
            <a:ext cx="6897171" cy="445769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8000" dirty="0">
                <a:solidFill>
                  <a:srgbClr val="FFFFFF"/>
                </a:solidFill>
              </a:rPr>
              <a:t>Backup strategies for Kafka</a:t>
            </a: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624D17C8-E9C2-48A4-AA36-D7048A6CCC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286000"/>
            <a:ext cx="0" cy="22860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24885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8323"/>
            <a:ext cx="10515600" cy="1240853"/>
          </a:xfrm>
        </p:spPr>
        <p:txBody>
          <a:bodyPr>
            <a:normAutofit/>
          </a:bodyPr>
          <a:lstStyle/>
          <a:p>
            <a:r>
              <a:rPr lang="pl-PL" dirty="0">
                <a:solidFill>
                  <a:schemeClr val="bg1"/>
                </a:solidFill>
              </a:rPr>
              <a:t>Backup </a:t>
            </a:r>
            <a:r>
              <a:rPr lang="pl-PL" dirty="0" err="1">
                <a:solidFill>
                  <a:schemeClr val="bg1"/>
                </a:solidFill>
              </a:rPr>
              <a:t>strategy</a:t>
            </a:r>
            <a:r>
              <a:rPr lang="pl-PL" dirty="0">
                <a:solidFill>
                  <a:schemeClr val="bg1"/>
                </a:solidFill>
              </a:rPr>
              <a:t> for Kafka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327AC9-3914-EB44-A001-95311A37C4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l-PL" dirty="0">
                <a:solidFill>
                  <a:schemeClr val="bg1"/>
                </a:solidFill>
              </a:rPr>
              <a:t>Most popular </a:t>
            </a:r>
            <a:r>
              <a:rPr lang="pl-PL" dirty="0" err="1">
                <a:solidFill>
                  <a:schemeClr val="bg1"/>
                </a:solidFill>
              </a:rPr>
              <a:t>strategies</a:t>
            </a:r>
            <a:r>
              <a:rPr lang="pl-PL" dirty="0">
                <a:solidFill>
                  <a:schemeClr val="bg1"/>
                </a:solidFill>
              </a:rPr>
              <a:t>:</a:t>
            </a:r>
          </a:p>
          <a:p>
            <a:r>
              <a:rPr lang="pl-PL" dirty="0" err="1">
                <a:solidFill>
                  <a:schemeClr val="bg1"/>
                </a:solidFill>
              </a:rPr>
              <a:t>Maintain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second</a:t>
            </a:r>
            <a:r>
              <a:rPr lang="pl-PL" dirty="0">
                <a:solidFill>
                  <a:schemeClr val="bg1"/>
                </a:solidFill>
              </a:rPr>
              <a:t> Kafka </a:t>
            </a:r>
            <a:r>
              <a:rPr lang="pl-PL" dirty="0" err="1">
                <a:solidFill>
                  <a:schemeClr val="bg1"/>
                </a:solidFill>
              </a:rPr>
              <a:t>cluster</a:t>
            </a:r>
            <a:r>
              <a:rPr lang="pl-PL" dirty="0">
                <a:solidFill>
                  <a:schemeClr val="bg1"/>
                </a:solidFill>
              </a:rPr>
              <a:t>, to </a:t>
            </a:r>
            <a:r>
              <a:rPr lang="pl-PL" dirty="0" err="1">
                <a:solidFill>
                  <a:schemeClr val="bg1"/>
                </a:solidFill>
              </a:rPr>
              <a:t>which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all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topics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get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replicated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using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MirrorMaker</a:t>
            </a:r>
            <a:endParaRPr lang="pl-PL" dirty="0">
              <a:solidFill>
                <a:schemeClr val="bg1"/>
              </a:solidFill>
            </a:endParaRPr>
          </a:p>
          <a:p>
            <a:r>
              <a:rPr lang="pl-PL" dirty="0" err="1">
                <a:solidFill>
                  <a:schemeClr val="bg1"/>
                </a:solidFill>
              </a:rPr>
              <a:t>Dump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topics</a:t>
            </a:r>
            <a:r>
              <a:rPr lang="pl-PL" dirty="0">
                <a:solidFill>
                  <a:schemeClr val="bg1"/>
                </a:solidFill>
              </a:rPr>
              <a:t> to </a:t>
            </a:r>
            <a:r>
              <a:rPr lang="pl-PL" dirty="0" err="1">
                <a:solidFill>
                  <a:schemeClr val="bg1"/>
                </a:solidFill>
              </a:rPr>
              <a:t>cloud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storage</a:t>
            </a:r>
            <a:r>
              <a:rPr lang="pl-PL" dirty="0">
                <a:solidFill>
                  <a:schemeClr val="bg1"/>
                </a:solidFill>
              </a:rPr>
              <a:t>, </a:t>
            </a:r>
            <a:r>
              <a:rPr lang="pl-PL" dirty="0" err="1">
                <a:solidFill>
                  <a:schemeClr val="bg1"/>
                </a:solidFill>
              </a:rPr>
              <a:t>e.g</a:t>
            </a:r>
            <a:r>
              <a:rPr lang="pl-PL" dirty="0">
                <a:solidFill>
                  <a:schemeClr val="bg1"/>
                </a:solidFill>
              </a:rPr>
              <a:t>. </a:t>
            </a:r>
            <a:r>
              <a:rPr lang="pl-PL" dirty="0" err="1">
                <a:solidFill>
                  <a:schemeClr val="bg1"/>
                </a:solidFill>
              </a:rPr>
              <a:t>using</a:t>
            </a:r>
            <a:r>
              <a:rPr lang="pl-PL" dirty="0">
                <a:solidFill>
                  <a:schemeClr val="bg1"/>
                </a:solidFill>
              </a:rPr>
              <a:t> S3 </a:t>
            </a:r>
            <a:r>
              <a:rPr lang="pl-PL" dirty="0" err="1">
                <a:solidFill>
                  <a:schemeClr val="bg1"/>
                </a:solidFill>
              </a:rPr>
              <a:t>connector</a:t>
            </a:r>
            <a:r>
              <a:rPr lang="pl-PL" dirty="0">
                <a:solidFill>
                  <a:schemeClr val="bg1"/>
                </a:solidFill>
              </a:rPr>
              <a:t>. </a:t>
            </a:r>
          </a:p>
          <a:p>
            <a:endParaRPr lang="pl-PL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pl-PL" dirty="0" err="1">
                <a:solidFill>
                  <a:schemeClr val="bg1"/>
                </a:solidFill>
              </a:rPr>
              <a:t>Problems</a:t>
            </a:r>
            <a:r>
              <a:rPr lang="pl-PL" dirty="0">
                <a:solidFill>
                  <a:schemeClr val="bg1"/>
                </a:solidFill>
              </a:rPr>
              <a:t>:</a:t>
            </a:r>
          </a:p>
          <a:p>
            <a:r>
              <a:rPr lang="pl-PL" dirty="0" err="1">
                <a:solidFill>
                  <a:schemeClr val="bg1"/>
                </a:solidFill>
              </a:rPr>
              <a:t>Restoring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Offsets</a:t>
            </a:r>
            <a:r>
              <a:rPr lang="pl-PL" dirty="0">
                <a:solidFill>
                  <a:schemeClr val="bg1"/>
                </a:solidFill>
              </a:rPr>
              <a:t> for </a:t>
            </a:r>
            <a:r>
              <a:rPr lang="pl-PL" dirty="0" err="1">
                <a:solidFill>
                  <a:schemeClr val="bg1"/>
                </a:solidFill>
              </a:rPr>
              <a:t>Customers</a:t>
            </a:r>
            <a:endParaRPr lang="pl-PL" dirty="0">
              <a:solidFill>
                <a:schemeClr val="bg1"/>
              </a:solidFill>
            </a:endParaRPr>
          </a:p>
          <a:p>
            <a:r>
              <a:rPr lang="pl-PL" dirty="0" err="1">
                <a:solidFill>
                  <a:schemeClr val="bg1"/>
                </a:solidFill>
              </a:rPr>
              <a:t>Zookeeper</a:t>
            </a:r>
            <a:r>
              <a:rPr lang="pl-PL" dirty="0">
                <a:solidFill>
                  <a:schemeClr val="bg1"/>
                </a:solidFill>
              </a:rPr>
              <a:t> Backup</a:t>
            </a:r>
          </a:p>
          <a:p>
            <a:endParaRPr lang="pl-PL" dirty="0">
              <a:solidFill>
                <a:schemeClr val="bg1"/>
              </a:solidFill>
            </a:endParaRPr>
          </a:p>
          <a:p>
            <a:endParaRPr lang="pl-PL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pl-P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3229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8323"/>
            <a:ext cx="10515600" cy="1240853"/>
          </a:xfrm>
        </p:spPr>
        <p:txBody>
          <a:bodyPr>
            <a:normAutofit/>
          </a:bodyPr>
          <a:lstStyle/>
          <a:p>
            <a:r>
              <a:rPr lang="pl-PL" dirty="0" err="1">
                <a:solidFill>
                  <a:schemeClr val="bg1"/>
                </a:solidFill>
              </a:rPr>
              <a:t>MirrorMaker</a:t>
            </a:r>
            <a:endParaRPr lang="pl-PL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327AC9-3914-EB44-A001-95311A37C4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l-PL" dirty="0" err="1">
                <a:solidFill>
                  <a:schemeClr val="bg1"/>
                </a:solidFill>
              </a:rPr>
              <a:t>Synchronize</a:t>
            </a:r>
            <a:r>
              <a:rPr lang="pl-PL" dirty="0">
                <a:solidFill>
                  <a:schemeClr val="bg1"/>
                </a:solidFill>
              </a:rPr>
              <a:t> Kafka </a:t>
            </a:r>
            <a:r>
              <a:rPr lang="pl-PL" dirty="0" err="1">
                <a:solidFill>
                  <a:schemeClr val="bg1"/>
                </a:solidFill>
              </a:rPr>
              <a:t>topics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between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clusters</a:t>
            </a:r>
            <a:endParaRPr lang="pl-PL" dirty="0">
              <a:solidFill>
                <a:schemeClr val="bg1"/>
              </a:solidFill>
            </a:endParaRPr>
          </a:p>
          <a:p>
            <a:pPr lvl="1"/>
            <a:r>
              <a:rPr lang="pl-PL" dirty="0" err="1">
                <a:solidFill>
                  <a:schemeClr val="bg1"/>
                </a:solidFill>
              </a:rPr>
              <a:t>Disaster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Recovery</a:t>
            </a:r>
            <a:endParaRPr lang="pl-PL" dirty="0">
              <a:solidFill>
                <a:schemeClr val="bg1"/>
              </a:solidFill>
            </a:endParaRPr>
          </a:p>
          <a:p>
            <a:pPr lvl="1"/>
            <a:r>
              <a:rPr lang="pl-PL" dirty="0">
                <a:solidFill>
                  <a:schemeClr val="bg1"/>
                </a:solidFill>
              </a:rPr>
              <a:t>Multi Data Center </a:t>
            </a:r>
          </a:p>
          <a:p>
            <a:pPr lvl="2"/>
            <a:r>
              <a:rPr lang="pl-PL" dirty="0">
                <a:solidFill>
                  <a:schemeClr val="bg1"/>
                </a:solidFill>
              </a:rPr>
              <a:t>Active / </a:t>
            </a:r>
            <a:r>
              <a:rPr lang="pl-PL" dirty="0" err="1">
                <a:solidFill>
                  <a:schemeClr val="bg1"/>
                </a:solidFill>
              </a:rPr>
              <a:t>Passive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cluster</a:t>
            </a:r>
            <a:endParaRPr lang="pl-PL" dirty="0">
              <a:solidFill>
                <a:schemeClr val="bg1"/>
              </a:solidFill>
            </a:endParaRPr>
          </a:p>
          <a:p>
            <a:pPr lvl="2"/>
            <a:r>
              <a:rPr lang="pl-PL" dirty="0">
                <a:solidFill>
                  <a:schemeClr val="bg1"/>
                </a:solidFill>
              </a:rPr>
              <a:t>Active / Active </a:t>
            </a:r>
            <a:r>
              <a:rPr lang="pl-PL" dirty="0" err="1">
                <a:solidFill>
                  <a:schemeClr val="bg1"/>
                </a:solidFill>
              </a:rPr>
              <a:t>cluster</a:t>
            </a:r>
            <a:endParaRPr lang="pl-PL" dirty="0">
              <a:solidFill>
                <a:schemeClr val="bg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619026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pl-PL" sz="3200" dirty="0">
                <a:solidFill>
                  <a:schemeClr val="bg1"/>
                </a:solidFill>
              </a:rPr>
              <a:t>Project </a:t>
            </a:r>
            <a:r>
              <a:rPr lang="pl-PL" sz="3200" dirty="0" err="1">
                <a:solidFill>
                  <a:schemeClr val="bg1"/>
                </a:solidFill>
              </a:rPr>
              <a:t>details</a:t>
            </a:r>
            <a:r>
              <a:rPr lang="pl-PL" sz="3200" dirty="0">
                <a:solidFill>
                  <a:schemeClr val="bg1"/>
                </a:solidFill>
              </a:rPr>
              <a:t>:</a:t>
            </a:r>
          </a:p>
          <a:p>
            <a:r>
              <a:rPr lang="pl-PL" sz="3200" dirty="0">
                <a:solidFill>
                  <a:schemeClr val="bg1"/>
                </a:solidFill>
              </a:rPr>
              <a:t>Apache Kafka </a:t>
            </a:r>
            <a:r>
              <a:rPr lang="pl-PL" sz="3200" dirty="0" err="1">
                <a:solidFill>
                  <a:schemeClr val="bg1"/>
                </a:solidFill>
              </a:rPr>
              <a:t>project</a:t>
            </a:r>
            <a:r>
              <a:rPr lang="pl-PL" sz="3200" dirty="0">
                <a:solidFill>
                  <a:schemeClr val="bg1"/>
                </a:solidFill>
              </a:rPr>
              <a:t> for </a:t>
            </a:r>
            <a:r>
              <a:rPr lang="pl-PL" sz="3200" dirty="0" err="1">
                <a:solidFill>
                  <a:schemeClr val="bg1"/>
                </a:solidFill>
              </a:rPr>
              <a:t>Kubernetes</a:t>
            </a:r>
            <a:r>
              <a:rPr lang="pl-PL" sz="3200" dirty="0">
                <a:solidFill>
                  <a:schemeClr val="bg1"/>
                </a:solidFill>
              </a:rPr>
              <a:t> and </a:t>
            </a:r>
            <a:r>
              <a:rPr lang="pl-PL" sz="3200" dirty="0" err="1">
                <a:solidFill>
                  <a:schemeClr val="bg1"/>
                </a:solidFill>
              </a:rPr>
              <a:t>OpenShift</a:t>
            </a:r>
            <a:endParaRPr lang="pl-PL" sz="3200" dirty="0">
              <a:solidFill>
                <a:schemeClr val="bg1"/>
              </a:solidFill>
            </a:endParaRPr>
          </a:p>
          <a:p>
            <a:r>
              <a:rPr lang="pl-PL" sz="3200" dirty="0" err="1">
                <a:solidFill>
                  <a:schemeClr val="bg1"/>
                </a:solidFill>
              </a:rPr>
              <a:t>Licensed</a:t>
            </a:r>
            <a:r>
              <a:rPr lang="pl-PL" sz="3200" dirty="0">
                <a:solidFill>
                  <a:schemeClr val="bg1"/>
                </a:solidFill>
              </a:rPr>
              <a:t> </a:t>
            </a:r>
            <a:r>
              <a:rPr lang="pl-PL" sz="3200" dirty="0" err="1">
                <a:solidFill>
                  <a:schemeClr val="bg1"/>
                </a:solidFill>
              </a:rPr>
              <a:t>under</a:t>
            </a:r>
            <a:r>
              <a:rPr lang="pl-PL" sz="3200" dirty="0">
                <a:solidFill>
                  <a:schemeClr val="bg1"/>
                </a:solidFill>
              </a:rPr>
              <a:t> Apache License 2.0</a:t>
            </a:r>
          </a:p>
          <a:p>
            <a:r>
              <a:rPr lang="pl-PL" sz="3200" dirty="0">
                <a:solidFill>
                  <a:schemeClr val="bg1"/>
                </a:solidFill>
              </a:rPr>
              <a:t>Web </a:t>
            </a:r>
            <a:r>
              <a:rPr lang="pl-PL" sz="3200" dirty="0" err="1">
                <a:solidFill>
                  <a:schemeClr val="bg1"/>
                </a:solidFill>
              </a:rPr>
              <a:t>site</a:t>
            </a:r>
            <a:r>
              <a:rPr lang="pl-PL" sz="3200" dirty="0">
                <a:solidFill>
                  <a:schemeClr val="bg1"/>
                </a:solidFill>
              </a:rPr>
              <a:t>: </a:t>
            </a:r>
            <a:r>
              <a:rPr lang="pl-PL" sz="3200" dirty="0">
                <a:solidFill>
                  <a:schemeClr val="accent2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http://strimzi.io/</a:t>
            </a:r>
            <a:endParaRPr lang="pl-PL" sz="3200" dirty="0">
              <a:solidFill>
                <a:schemeClr val="accent2"/>
              </a:solidFill>
            </a:endParaRPr>
          </a:p>
          <a:p>
            <a:r>
              <a:rPr lang="pl-PL" sz="3200" dirty="0">
                <a:solidFill>
                  <a:schemeClr val="bg1"/>
                </a:solidFill>
              </a:rPr>
              <a:t>GitHub: </a:t>
            </a:r>
            <a:r>
              <a:rPr lang="pl-PL" sz="3200" dirty="0">
                <a:solidFill>
                  <a:schemeClr val="accent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https://github.com/strimzi</a:t>
            </a:r>
            <a:endParaRPr lang="pl-PL" sz="3200" dirty="0">
              <a:solidFill>
                <a:schemeClr val="accent2"/>
              </a:solidFill>
            </a:endParaRPr>
          </a:p>
          <a:p>
            <a:r>
              <a:rPr lang="pl-PL" sz="3200" dirty="0" err="1">
                <a:solidFill>
                  <a:schemeClr val="bg1"/>
                </a:solidFill>
              </a:rPr>
              <a:t>Slack</a:t>
            </a:r>
            <a:r>
              <a:rPr lang="pl-PL" sz="3200" dirty="0">
                <a:solidFill>
                  <a:schemeClr val="bg1"/>
                </a:solidFill>
              </a:rPr>
              <a:t>: </a:t>
            </a:r>
            <a:r>
              <a:rPr lang="pl-PL" sz="3200" dirty="0" err="1">
                <a:solidFill>
                  <a:schemeClr val="accent2"/>
                </a:solidFill>
              </a:rPr>
              <a:t>strimzi.slack.com</a:t>
            </a:r>
            <a:endParaRPr lang="pl-PL" sz="3200" dirty="0">
              <a:solidFill>
                <a:schemeClr val="accent2"/>
              </a:solidFill>
            </a:endParaRPr>
          </a:p>
          <a:p>
            <a:r>
              <a:rPr lang="pl-PL" sz="3200" dirty="0">
                <a:solidFill>
                  <a:schemeClr val="bg1"/>
                </a:solidFill>
              </a:rPr>
              <a:t>Mailing list: </a:t>
            </a:r>
            <a:r>
              <a:rPr lang="pl-PL" sz="3200" dirty="0">
                <a:solidFill>
                  <a:schemeClr val="accent2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strimzi@redhat.com</a:t>
            </a:r>
            <a:endParaRPr lang="pl-PL" sz="3200" dirty="0">
              <a:solidFill>
                <a:schemeClr val="accent2"/>
              </a:solidFill>
            </a:endParaRPr>
          </a:p>
          <a:p>
            <a:r>
              <a:rPr lang="pl-PL" sz="3200" dirty="0">
                <a:solidFill>
                  <a:schemeClr val="bg1"/>
                </a:solidFill>
              </a:rPr>
              <a:t>Twitter: </a:t>
            </a:r>
            <a:r>
              <a:rPr lang="pl-PL" sz="3200" dirty="0">
                <a:solidFill>
                  <a:schemeClr val="accent2"/>
                </a:solidFill>
              </a:rPr>
              <a:t>@</a:t>
            </a:r>
            <a:r>
              <a:rPr lang="pl-PL" sz="3200" dirty="0" err="1">
                <a:solidFill>
                  <a:schemeClr val="accent2"/>
                </a:solidFill>
              </a:rPr>
              <a:t>strimziio</a:t>
            </a:r>
            <a:endParaRPr lang="pl-PL" sz="3200" dirty="0">
              <a:solidFill>
                <a:schemeClr val="accent2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solidFill>
                  <a:schemeClr val="bg1"/>
                </a:solidFill>
              </a:rPr>
              <a:t>Strimzi</a:t>
            </a:r>
            <a:endParaRPr lang="pl-P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6903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8323"/>
            <a:ext cx="10515600" cy="1240853"/>
          </a:xfrm>
        </p:spPr>
        <p:txBody>
          <a:bodyPr>
            <a:normAutofit/>
          </a:bodyPr>
          <a:lstStyle/>
          <a:p>
            <a:r>
              <a:rPr lang="pl-PL" dirty="0" err="1">
                <a:solidFill>
                  <a:schemeClr val="bg1"/>
                </a:solidFill>
              </a:rPr>
              <a:t>MirrorMaker</a:t>
            </a:r>
            <a:r>
              <a:rPr lang="pl-PL" dirty="0">
                <a:solidFill>
                  <a:schemeClr val="bg1"/>
                </a:solidFill>
              </a:rPr>
              <a:t> - </a:t>
            </a:r>
            <a:r>
              <a:rPr lang="pl-PL" dirty="0" err="1">
                <a:solidFill>
                  <a:schemeClr val="bg1"/>
                </a:solidFill>
              </a:rPr>
              <a:t>example</a:t>
            </a:r>
            <a:endParaRPr lang="pl-PL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327AC9-3914-EB44-A001-95311A37C4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pl-PL" dirty="0">
              <a:solidFill>
                <a:schemeClr val="bg1"/>
              </a:solidFill>
              <a:effectLst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CE422D-0437-7242-8D79-535174BEB00A}"/>
              </a:ext>
            </a:extLst>
          </p:cNvPr>
          <p:cNvSpPr txBox="1"/>
          <p:nvPr/>
        </p:nvSpPr>
        <p:spPr>
          <a:xfrm>
            <a:off x="838200" y="1835230"/>
            <a:ext cx="10635343" cy="3785652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sz="1600" dirty="0" err="1">
                <a:solidFill>
                  <a:srgbClr val="569CD6"/>
                </a:solidFill>
                <a:latin typeface="Menlo" panose="020B0609030804020204" pitchFamily="49" charset="0"/>
              </a:rPr>
              <a:t>apiVersion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sz="1600" dirty="0" err="1">
                <a:solidFill>
                  <a:srgbClr val="CE9178"/>
                </a:solidFill>
                <a:latin typeface="Menlo" panose="020B0609030804020204" pitchFamily="49" charset="0"/>
              </a:rPr>
              <a:t>kafka.strimzi.io</a:t>
            </a:r>
            <a:r>
              <a:rPr lang="pl-PL" sz="1600" dirty="0">
                <a:solidFill>
                  <a:srgbClr val="CE9178"/>
                </a:solidFill>
                <a:latin typeface="Menlo" panose="020B0609030804020204" pitchFamily="49" charset="0"/>
              </a:rPr>
              <a:t>/v1alpha1</a:t>
            </a:r>
            <a:endParaRPr lang="pl-PL" sz="16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1600" dirty="0" err="1">
                <a:solidFill>
                  <a:srgbClr val="569CD6"/>
                </a:solidFill>
                <a:latin typeface="Menlo" panose="020B0609030804020204" pitchFamily="49" charset="0"/>
              </a:rPr>
              <a:t>kind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sz="1600" dirty="0" err="1">
                <a:solidFill>
                  <a:srgbClr val="CE9178"/>
                </a:solidFill>
                <a:latin typeface="Menlo" panose="020B0609030804020204" pitchFamily="49" charset="0"/>
              </a:rPr>
              <a:t>KafkaMirrorMaker</a:t>
            </a:r>
            <a:endParaRPr lang="pl-PL" sz="16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1600" dirty="0" err="1">
                <a:solidFill>
                  <a:srgbClr val="569CD6"/>
                </a:solidFill>
                <a:latin typeface="Menlo" panose="020B0609030804020204" pitchFamily="49" charset="0"/>
              </a:rPr>
              <a:t>metadata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sz="1600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sz="1600" dirty="0" err="1">
                <a:solidFill>
                  <a:srgbClr val="569CD6"/>
                </a:solidFill>
                <a:latin typeface="Menlo" panose="020B0609030804020204" pitchFamily="49" charset="0"/>
              </a:rPr>
              <a:t>name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sz="1600" dirty="0" err="1">
                <a:solidFill>
                  <a:srgbClr val="CE9178"/>
                </a:solidFill>
                <a:latin typeface="Menlo" panose="020B0609030804020204" pitchFamily="49" charset="0"/>
              </a:rPr>
              <a:t>kafka</a:t>
            </a:r>
            <a:r>
              <a:rPr lang="pl-PL" sz="1600" dirty="0">
                <a:solidFill>
                  <a:srgbClr val="CE9178"/>
                </a:solidFill>
                <a:latin typeface="Menlo" panose="020B0609030804020204" pitchFamily="49" charset="0"/>
              </a:rPr>
              <a:t>-mirror-</a:t>
            </a:r>
            <a:r>
              <a:rPr lang="pl-PL" sz="1600" dirty="0" err="1">
                <a:solidFill>
                  <a:srgbClr val="CE9178"/>
                </a:solidFill>
                <a:latin typeface="Menlo" panose="020B0609030804020204" pitchFamily="49" charset="0"/>
              </a:rPr>
              <a:t>maker</a:t>
            </a:r>
            <a:endParaRPr lang="pl-PL" sz="16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1600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sz="1600" dirty="0" err="1">
                <a:solidFill>
                  <a:srgbClr val="569CD6"/>
                </a:solidFill>
                <a:latin typeface="Menlo" panose="020B0609030804020204" pitchFamily="49" charset="0"/>
              </a:rPr>
              <a:t>namespace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sz="1600" dirty="0" err="1">
                <a:solidFill>
                  <a:srgbClr val="CE9178"/>
                </a:solidFill>
                <a:latin typeface="Menlo" panose="020B0609030804020204" pitchFamily="49" charset="0"/>
              </a:rPr>
              <a:t>kafka</a:t>
            </a:r>
            <a:endParaRPr lang="pl-PL" sz="16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1600" dirty="0">
                <a:solidFill>
                  <a:srgbClr val="569CD6"/>
                </a:solidFill>
                <a:latin typeface="Menlo" panose="020B0609030804020204" pitchFamily="49" charset="0"/>
              </a:rPr>
              <a:t>spec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sz="1600" dirty="0">
                <a:solidFill>
                  <a:srgbClr val="569CD6"/>
                </a:solidFill>
                <a:latin typeface="Menlo" panose="020B0609030804020204" pitchFamily="49" charset="0"/>
              </a:rPr>
              <a:t>  version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sz="1600" dirty="0">
                <a:solidFill>
                  <a:srgbClr val="B5CEA8"/>
                </a:solidFill>
                <a:latin typeface="Menlo" panose="020B0609030804020204" pitchFamily="49" charset="0"/>
              </a:rPr>
              <a:t>2.2.1</a:t>
            </a:r>
            <a:endParaRPr lang="pl-PL" sz="16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1600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sz="1600" dirty="0" err="1">
                <a:solidFill>
                  <a:srgbClr val="569CD6"/>
                </a:solidFill>
                <a:latin typeface="Menlo" panose="020B0609030804020204" pitchFamily="49" charset="0"/>
              </a:rPr>
              <a:t>replicas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sz="1600" dirty="0">
                <a:solidFill>
                  <a:srgbClr val="B5CEA8"/>
                </a:solidFill>
                <a:latin typeface="Menlo" panose="020B0609030804020204" pitchFamily="49" charset="0"/>
              </a:rPr>
              <a:t>1</a:t>
            </a:r>
            <a:endParaRPr lang="pl-PL" sz="16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1600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sz="1600" dirty="0" err="1">
                <a:solidFill>
                  <a:srgbClr val="569CD6"/>
                </a:solidFill>
                <a:latin typeface="Menlo" panose="020B0609030804020204" pitchFamily="49" charset="0"/>
              </a:rPr>
              <a:t>consumer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sz="1600" dirty="0">
                <a:solidFill>
                  <a:srgbClr val="569CD6"/>
                </a:solidFill>
                <a:latin typeface="Menlo" panose="020B0609030804020204" pitchFamily="49" charset="0"/>
              </a:rPr>
              <a:t>    </a:t>
            </a:r>
            <a:r>
              <a:rPr lang="pl-PL" sz="1600" dirty="0" err="1">
                <a:solidFill>
                  <a:srgbClr val="569CD6"/>
                </a:solidFill>
                <a:latin typeface="Menlo" panose="020B0609030804020204" pitchFamily="49" charset="0"/>
              </a:rPr>
              <a:t>bootstrapServers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sz="1600" dirty="0">
                <a:solidFill>
                  <a:srgbClr val="CE9178"/>
                </a:solidFill>
                <a:latin typeface="Menlo" panose="020B0609030804020204" pitchFamily="49" charset="0"/>
              </a:rPr>
              <a:t>kafka-cluster-kafka-bootstrap.kafka:9092</a:t>
            </a:r>
            <a:endParaRPr lang="pl-PL" sz="16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1600" dirty="0">
                <a:solidFill>
                  <a:srgbClr val="569CD6"/>
                </a:solidFill>
                <a:latin typeface="Menlo" panose="020B0609030804020204" pitchFamily="49" charset="0"/>
              </a:rPr>
              <a:t>    </a:t>
            </a:r>
            <a:r>
              <a:rPr lang="pl-PL" sz="1600" dirty="0" err="1">
                <a:solidFill>
                  <a:srgbClr val="569CD6"/>
                </a:solidFill>
                <a:latin typeface="Menlo" panose="020B0609030804020204" pitchFamily="49" charset="0"/>
              </a:rPr>
              <a:t>groupId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sz="1600" dirty="0">
                <a:solidFill>
                  <a:srgbClr val="CE9178"/>
                </a:solidFill>
                <a:latin typeface="Menlo" panose="020B0609030804020204" pitchFamily="49" charset="0"/>
              </a:rPr>
              <a:t>test-id</a:t>
            </a:r>
            <a:endParaRPr lang="pl-PL" sz="16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1600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sz="1600" dirty="0" err="1">
                <a:solidFill>
                  <a:srgbClr val="569CD6"/>
                </a:solidFill>
                <a:latin typeface="Menlo" panose="020B0609030804020204" pitchFamily="49" charset="0"/>
              </a:rPr>
              <a:t>producer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pl-PL" sz="1600" dirty="0">
                <a:solidFill>
                  <a:srgbClr val="569CD6"/>
                </a:solidFill>
                <a:latin typeface="Menlo" panose="020B0609030804020204" pitchFamily="49" charset="0"/>
              </a:rPr>
              <a:t>    </a:t>
            </a:r>
            <a:r>
              <a:rPr lang="pl-PL" sz="1600" dirty="0" err="1">
                <a:solidFill>
                  <a:srgbClr val="569CD6"/>
                </a:solidFill>
                <a:latin typeface="Menlo" panose="020B0609030804020204" pitchFamily="49" charset="0"/>
              </a:rPr>
              <a:t>bootstrapServers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sz="1600" dirty="0">
                <a:solidFill>
                  <a:srgbClr val="CE9178"/>
                </a:solidFill>
                <a:latin typeface="Menlo" panose="020B0609030804020204" pitchFamily="49" charset="0"/>
              </a:rPr>
              <a:t>kafka-cluster-backup-kafka-bootstrap.kafka:9092</a:t>
            </a:r>
            <a:endParaRPr lang="pl-PL" sz="16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1600" dirty="0">
                <a:solidFill>
                  <a:srgbClr val="569CD6"/>
                </a:solidFill>
                <a:latin typeface="Menlo" panose="020B0609030804020204" pitchFamily="49" charset="0"/>
              </a:rPr>
              <a:t>  </a:t>
            </a:r>
            <a:r>
              <a:rPr lang="pl-PL" sz="1600" dirty="0" err="1">
                <a:solidFill>
                  <a:srgbClr val="569CD6"/>
                </a:solidFill>
                <a:latin typeface="Menlo" panose="020B0609030804020204" pitchFamily="49" charset="0"/>
              </a:rPr>
              <a:t>whitelist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sz="16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1600" dirty="0" err="1">
                <a:solidFill>
                  <a:srgbClr val="CE9178"/>
                </a:solidFill>
                <a:latin typeface="Menlo" panose="020B0609030804020204" pitchFamily="49" charset="0"/>
              </a:rPr>
              <a:t>kafka-topic</a:t>
            </a:r>
            <a:r>
              <a:rPr lang="pl-PL" sz="16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endParaRPr lang="pl-PL" sz="16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endParaRPr lang="pl-PL" sz="1600" dirty="0">
              <a:solidFill>
                <a:srgbClr val="D4D4D4"/>
              </a:solidFill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5253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E20EB187-900F-4AF5-813B-101456D9F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63492C7-9995-5E44-A76B-8E30F04E33C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615" y="0"/>
            <a:ext cx="12190770" cy="6858000"/>
          </a:xfrm>
          <a:prstGeom prst="rect">
            <a:avLst/>
          </a:prstGeom>
        </p:spPr>
      </p:pic>
      <p:sp>
        <p:nvSpPr>
          <p:cNvPr id="7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7349" y="1200152"/>
            <a:ext cx="6897171" cy="445769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8000" dirty="0">
                <a:solidFill>
                  <a:srgbClr val="FFFFFF"/>
                </a:solidFill>
              </a:rPr>
              <a:t>Exercise 7</a:t>
            </a:r>
            <a:br>
              <a:rPr lang="en-US" sz="8000" dirty="0">
                <a:solidFill>
                  <a:srgbClr val="FFFFFF"/>
                </a:solidFill>
              </a:rPr>
            </a:br>
            <a:r>
              <a:rPr lang="en-US" sz="8000" dirty="0" err="1">
                <a:solidFill>
                  <a:srgbClr val="FFFFFF"/>
                </a:solidFill>
              </a:rPr>
              <a:t>MirrorMaker</a:t>
            </a:r>
            <a:endParaRPr lang="en-US" sz="8000" dirty="0">
              <a:solidFill>
                <a:srgbClr val="FFFFFF"/>
              </a:solidFill>
            </a:endParaRP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24D17C8-E9C2-48A4-AA36-D7048A6CCC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286000"/>
            <a:ext cx="0" cy="22860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15524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>
            <a:extLst>
              <a:ext uri="{FF2B5EF4-FFF2-40B4-BE49-F238E27FC236}">
                <a16:creationId xmlns:a16="http://schemas.microsoft.com/office/drawing/2014/main" id="{E20EB187-900F-4AF5-813B-101456D9F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CEC6522-006A-6440-8F7B-F2AD5717D4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0744" b="4986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7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7349" y="1200152"/>
            <a:ext cx="6897171" cy="445769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7400" dirty="0">
                <a:solidFill>
                  <a:srgbClr val="FFFFFF"/>
                </a:solidFill>
              </a:rPr>
              <a:t>Topic partitions vs </a:t>
            </a:r>
            <a:r>
              <a:rPr lang="en-US" sz="7400" dirty="0" err="1">
                <a:solidFill>
                  <a:srgbClr val="FFFFFF"/>
                </a:solidFill>
              </a:rPr>
              <a:t>consuments</a:t>
            </a:r>
            <a:endParaRPr lang="en-US" sz="7400" dirty="0">
              <a:solidFill>
                <a:srgbClr val="FFFFFF"/>
              </a:solidFill>
            </a:endParaRP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624D17C8-E9C2-48A4-AA36-D7048A6CCC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286000"/>
            <a:ext cx="0" cy="22860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93444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8323"/>
            <a:ext cx="10515600" cy="1240853"/>
          </a:xfrm>
        </p:spPr>
        <p:txBody>
          <a:bodyPr>
            <a:normAutofit/>
          </a:bodyPr>
          <a:lstStyle/>
          <a:p>
            <a:r>
              <a:rPr lang="pl-PL" dirty="0">
                <a:solidFill>
                  <a:schemeClr val="bg1"/>
                </a:solidFill>
              </a:rPr>
              <a:t>How to </a:t>
            </a:r>
            <a:r>
              <a:rPr lang="pl-PL" dirty="0" err="1">
                <a:solidFill>
                  <a:schemeClr val="bg1"/>
                </a:solidFill>
              </a:rPr>
              <a:t>choose</a:t>
            </a:r>
            <a:r>
              <a:rPr lang="pl-PL" dirty="0">
                <a:solidFill>
                  <a:schemeClr val="bg1"/>
                </a:solidFill>
              </a:rPr>
              <a:t> numer of </a:t>
            </a:r>
            <a:r>
              <a:rPr lang="pl-PL" dirty="0" err="1">
                <a:solidFill>
                  <a:schemeClr val="bg1"/>
                </a:solidFill>
              </a:rPr>
              <a:t>partitions</a:t>
            </a:r>
            <a:endParaRPr lang="pl-PL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327AC9-3914-EB44-A001-95311A37C4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l-PL" dirty="0" err="1">
                <a:solidFill>
                  <a:schemeClr val="bg1"/>
                </a:solidFill>
              </a:rPr>
              <a:t>Choosing</a:t>
            </a:r>
            <a:r>
              <a:rPr lang="pl-PL" dirty="0">
                <a:solidFill>
                  <a:schemeClr val="bg1"/>
                </a:solidFill>
              </a:rPr>
              <a:t> the </a:t>
            </a:r>
            <a:r>
              <a:rPr lang="pl-PL" dirty="0" err="1">
                <a:solidFill>
                  <a:schemeClr val="bg1"/>
                </a:solidFill>
              </a:rPr>
              <a:t>proper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number</a:t>
            </a:r>
            <a:r>
              <a:rPr lang="pl-PL" dirty="0">
                <a:solidFill>
                  <a:schemeClr val="bg1"/>
                </a:solidFill>
              </a:rPr>
              <a:t> of </a:t>
            </a:r>
            <a:r>
              <a:rPr lang="pl-PL" dirty="0" err="1">
                <a:solidFill>
                  <a:schemeClr val="bg1"/>
                </a:solidFill>
              </a:rPr>
              <a:t>partitions</a:t>
            </a:r>
            <a:r>
              <a:rPr lang="pl-PL" dirty="0">
                <a:solidFill>
                  <a:schemeClr val="bg1"/>
                </a:solidFill>
              </a:rPr>
              <a:t> for a </a:t>
            </a:r>
            <a:r>
              <a:rPr lang="pl-PL" dirty="0" err="1">
                <a:solidFill>
                  <a:schemeClr val="bg1"/>
                </a:solidFill>
              </a:rPr>
              <a:t>topic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is</a:t>
            </a:r>
            <a:r>
              <a:rPr lang="pl-PL" dirty="0">
                <a:solidFill>
                  <a:schemeClr val="bg1"/>
                </a:solidFill>
              </a:rPr>
              <a:t> the </a:t>
            </a:r>
            <a:r>
              <a:rPr lang="pl-PL" dirty="0" err="1">
                <a:solidFill>
                  <a:schemeClr val="bg1"/>
                </a:solidFill>
              </a:rPr>
              <a:t>key</a:t>
            </a:r>
            <a:r>
              <a:rPr lang="pl-PL" dirty="0">
                <a:solidFill>
                  <a:schemeClr val="bg1"/>
                </a:solidFill>
              </a:rPr>
              <a:t> to </a:t>
            </a:r>
            <a:r>
              <a:rPr lang="pl-PL" dirty="0" err="1">
                <a:solidFill>
                  <a:schemeClr val="bg1"/>
                </a:solidFill>
              </a:rPr>
              <a:t>achieving</a:t>
            </a:r>
            <a:r>
              <a:rPr lang="pl-PL" dirty="0">
                <a:solidFill>
                  <a:schemeClr val="bg1"/>
                </a:solidFill>
              </a:rPr>
              <a:t> a high </a:t>
            </a:r>
            <a:r>
              <a:rPr lang="pl-PL" dirty="0" err="1">
                <a:solidFill>
                  <a:schemeClr val="bg1"/>
                </a:solidFill>
              </a:rPr>
              <a:t>degree</a:t>
            </a:r>
            <a:r>
              <a:rPr lang="pl-PL" dirty="0">
                <a:solidFill>
                  <a:schemeClr val="bg1"/>
                </a:solidFill>
              </a:rPr>
              <a:t> of </a:t>
            </a:r>
            <a:r>
              <a:rPr lang="pl-PL" dirty="0" err="1">
                <a:solidFill>
                  <a:schemeClr val="bg1"/>
                </a:solidFill>
              </a:rPr>
              <a:t>parallelism</a:t>
            </a:r>
            <a:r>
              <a:rPr lang="pl-PL" dirty="0">
                <a:solidFill>
                  <a:schemeClr val="bg1"/>
                </a:solidFill>
              </a:rPr>
              <a:t> with </a:t>
            </a:r>
            <a:r>
              <a:rPr lang="pl-PL" dirty="0" err="1">
                <a:solidFill>
                  <a:schemeClr val="bg1"/>
                </a:solidFill>
              </a:rPr>
              <a:t>respect</a:t>
            </a:r>
            <a:r>
              <a:rPr lang="pl-PL" dirty="0">
                <a:solidFill>
                  <a:schemeClr val="bg1"/>
                </a:solidFill>
              </a:rPr>
              <a:t> to </a:t>
            </a:r>
            <a:r>
              <a:rPr lang="pl-PL" dirty="0" err="1">
                <a:solidFill>
                  <a:schemeClr val="bg1"/>
                </a:solidFill>
              </a:rPr>
              <a:t>writes</a:t>
            </a:r>
            <a:r>
              <a:rPr lang="pl-PL" dirty="0">
                <a:solidFill>
                  <a:schemeClr val="bg1"/>
                </a:solidFill>
              </a:rPr>
              <a:t> to and </a:t>
            </a:r>
            <a:r>
              <a:rPr lang="pl-PL" dirty="0" err="1">
                <a:solidFill>
                  <a:schemeClr val="bg1"/>
                </a:solidFill>
              </a:rPr>
              <a:t>reads</a:t>
            </a:r>
            <a:r>
              <a:rPr lang="pl-PL" dirty="0">
                <a:solidFill>
                  <a:schemeClr val="bg1"/>
                </a:solidFill>
              </a:rPr>
              <a:t> and to </a:t>
            </a:r>
            <a:r>
              <a:rPr lang="pl-PL" dirty="0" err="1">
                <a:solidFill>
                  <a:schemeClr val="bg1"/>
                </a:solidFill>
              </a:rPr>
              <a:t>distribute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load</a:t>
            </a:r>
            <a:r>
              <a:rPr lang="pl-PL" dirty="0">
                <a:solidFill>
                  <a:schemeClr val="bg1"/>
                </a:solidFill>
              </a:rPr>
              <a:t>. </a:t>
            </a:r>
            <a:r>
              <a:rPr lang="pl-PL" dirty="0" err="1">
                <a:solidFill>
                  <a:schemeClr val="bg1"/>
                </a:solidFill>
              </a:rPr>
              <a:t>Evenly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distributed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load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over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partitions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is</a:t>
            </a:r>
            <a:r>
              <a:rPr lang="pl-PL" dirty="0">
                <a:solidFill>
                  <a:schemeClr val="bg1"/>
                </a:solidFill>
              </a:rPr>
              <a:t> a </a:t>
            </a:r>
            <a:r>
              <a:rPr lang="pl-PL" dirty="0" err="1">
                <a:solidFill>
                  <a:schemeClr val="bg1"/>
                </a:solidFill>
              </a:rPr>
              <a:t>key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factor</a:t>
            </a:r>
            <a:r>
              <a:rPr lang="pl-PL" dirty="0">
                <a:solidFill>
                  <a:schemeClr val="bg1"/>
                </a:solidFill>
              </a:rPr>
              <a:t> to </a:t>
            </a:r>
            <a:r>
              <a:rPr lang="pl-PL" dirty="0" err="1">
                <a:solidFill>
                  <a:schemeClr val="bg1"/>
                </a:solidFill>
              </a:rPr>
              <a:t>have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good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throughput</a:t>
            </a:r>
            <a:r>
              <a:rPr lang="pl-PL" dirty="0">
                <a:solidFill>
                  <a:schemeClr val="bg1"/>
                </a:solidFill>
              </a:rPr>
              <a:t> (</a:t>
            </a:r>
            <a:r>
              <a:rPr lang="pl-PL" dirty="0" err="1">
                <a:solidFill>
                  <a:schemeClr val="bg1"/>
                </a:solidFill>
              </a:rPr>
              <a:t>avoid</a:t>
            </a:r>
            <a:r>
              <a:rPr lang="pl-PL" dirty="0">
                <a:solidFill>
                  <a:schemeClr val="bg1"/>
                </a:solidFill>
              </a:rPr>
              <a:t> hot </a:t>
            </a:r>
            <a:r>
              <a:rPr lang="pl-PL" dirty="0" err="1">
                <a:solidFill>
                  <a:schemeClr val="bg1"/>
                </a:solidFill>
              </a:rPr>
              <a:t>spots</a:t>
            </a:r>
            <a:r>
              <a:rPr lang="pl-PL" dirty="0">
                <a:solidFill>
                  <a:schemeClr val="bg1"/>
                </a:solidFill>
              </a:rPr>
              <a:t>). </a:t>
            </a:r>
            <a:r>
              <a:rPr lang="pl-PL" dirty="0" err="1">
                <a:solidFill>
                  <a:schemeClr val="bg1"/>
                </a:solidFill>
              </a:rPr>
              <a:t>Making</a:t>
            </a:r>
            <a:r>
              <a:rPr lang="pl-PL" dirty="0">
                <a:solidFill>
                  <a:schemeClr val="bg1"/>
                </a:solidFill>
              </a:rPr>
              <a:t> a </a:t>
            </a:r>
            <a:r>
              <a:rPr lang="pl-PL" dirty="0" err="1">
                <a:solidFill>
                  <a:schemeClr val="bg1"/>
                </a:solidFill>
              </a:rPr>
              <a:t>good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decision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requires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estimation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based</a:t>
            </a:r>
            <a:r>
              <a:rPr lang="pl-PL" dirty="0">
                <a:solidFill>
                  <a:schemeClr val="bg1"/>
                </a:solidFill>
              </a:rPr>
              <a:t> on the </a:t>
            </a:r>
            <a:r>
              <a:rPr lang="pl-PL" dirty="0" err="1">
                <a:solidFill>
                  <a:schemeClr val="bg1"/>
                </a:solidFill>
              </a:rPr>
              <a:t>desired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throughput</a:t>
            </a:r>
            <a:r>
              <a:rPr lang="pl-PL" dirty="0">
                <a:solidFill>
                  <a:schemeClr val="bg1"/>
                </a:solidFill>
              </a:rPr>
              <a:t> of </a:t>
            </a:r>
            <a:r>
              <a:rPr lang="pl-PL" dirty="0" err="1">
                <a:solidFill>
                  <a:schemeClr val="bg1"/>
                </a:solidFill>
              </a:rPr>
              <a:t>producers</a:t>
            </a:r>
            <a:r>
              <a:rPr lang="pl-PL" dirty="0">
                <a:solidFill>
                  <a:schemeClr val="bg1"/>
                </a:solidFill>
              </a:rPr>
              <a:t> and </a:t>
            </a:r>
            <a:r>
              <a:rPr lang="pl-PL" dirty="0" err="1">
                <a:solidFill>
                  <a:schemeClr val="bg1"/>
                </a:solidFill>
              </a:rPr>
              <a:t>consumers</a:t>
            </a:r>
            <a:r>
              <a:rPr lang="pl-PL" dirty="0">
                <a:solidFill>
                  <a:schemeClr val="bg1"/>
                </a:solidFill>
              </a:rPr>
              <a:t> per </a:t>
            </a:r>
            <a:r>
              <a:rPr lang="pl-PL" dirty="0" err="1">
                <a:solidFill>
                  <a:schemeClr val="bg1"/>
                </a:solidFill>
              </a:rPr>
              <a:t>partition</a:t>
            </a:r>
            <a:r>
              <a:rPr lang="pl-PL" dirty="0">
                <a:solidFill>
                  <a:schemeClr val="bg1"/>
                </a:solidFill>
              </a:rPr>
              <a:t>.</a:t>
            </a:r>
            <a:endParaRPr lang="pl-PL" dirty="0">
              <a:solidFill>
                <a:schemeClr val="bg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01401377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8323"/>
            <a:ext cx="10515600" cy="1240853"/>
          </a:xfrm>
        </p:spPr>
        <p:txBody>
          <a:bodyPr>
            <a:normAutofit/>
          </a:bodyPr>
          <a:lstStyle/>
          <a:p>
            <a:r>
              <a:rPr lang="pl-PL" dirty="0">
                <a:solidFill>
                  <a:schemeClr val="bg1"/>
                </a:solidFill>
              </a:rPr>
              <a:t>How to </a:t>
            </a:r>
            <a:r>
              <a:rPr lang="pl-PL" dirty="0" err="1">
                <a:solidFill>
                  <a:schemeClr val="bg1"/>
                </a:solidFill>
              </a:rPr>
              <a:t>choose</a:t>
            </a:r>
            <a:r>
              <a:rPr lang="pl-PL" dirty="0">
                <a:solidFill>
                  <a:schemeClr val="bg1"/>
                </a:solidFill>
              </a:rPr>
              <a:t> numer of </a:t>
            </a:r>
            <a:r>
              <a:rPr lang="pl-PL" dirty="0" err="1">
                <a:solidFill>
                  <a:schemeClr val="bg1"/>
                </a:solidFill>
              </a:rPr>
              <a:t>partitions</a:t>
            </a:r>
            <a:endParaRPr lang="pl-PL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327AC9-3914-EB44-A001-95311A37C4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9176"/>
            <a:ext cx="10515600" cy="4697787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pl-PL" dirty="0" err="1">
                <a:solidFill>
                  <a:schemeClr val="bg1"/>
                </a:solidFill>
              </a:rPr>
              <a:t>So</a:t>
            </a:r>
            <a:r>
              <a:rPr lang="pl-PL" dirty="0">
                <a:solidFill>
                  <a:schemeClr val="bg1"/>
                </a:solidFill>
              </a:rPr>
              <a:t> a </a:t>
            </a:r>
            <a:r>
              <a:rPr lang="pl-PL" dirty="0" err="1">
                <a:solidFill>
                  <a:schemeClr val="bg1"/>
                </a:solidFill>
              </a:rPr>
              <a:t>simple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formula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could</a:t>
            </a:r>
            <a:r>
              <a:rPr lang="pl-PL" dirty="0">
                <a:solidFill>
                  <a:schemeClr val="bg1"/>
                </a:solidFill>
              </a:rPr>
              <a:t> be:</a:t>
            </a:r>
          </a:p>
          <a:p>
            <a:pPr marL="0" indent="0">
              <a:buNone/>
            </a:pPr>
            <a:endParaRPr lang="pl-PL" dirty="0">
              <a:solidFill>
                <a:schemeClr val="bg1"/>
              </a:solidFill>
              <a:effectLst/>
            </a:endParaRPr>
          </a:p>
          <a:p>
            <a:pPr marL="0" indent="0">
              <a:buNone/>
            </a:pPr>
            <a:r>
              <a:rPr lang="pl-PL" dirty="0">
                <a:solidFill>
                  <a:schemeClr val="accent2"/>
                </a:solidFill>
              </a:rPr>
              <a:t>#</a:t>
            </a:r>
            <a:r>
              <a:rPr lang="pl-PL" dirty="0" err="1">
                <a:solidFill>
                  <a:schemeClr val="accent2"/>
                </a:solidFill>
              </a:rPr>
              <a:t>Partitions</a:t>
            </a:r>
            <a:r>
              <a:rPr lang="pl-PL" dirty="0">
                <a:solidFill>
                  <a:schemeClr val="accent2"/>
                </a:solidFill>
              </a:rPr>
              <a:t> = max(N</a:t>
            </a:r>
            <a:r>
              <a:rPr lang="pl-PL" baseline="-25000" dirty="0">
                <a:solidFill>
                  <a:schemeClr val="accent2"/>
                </a:solidFill>
              </a:rPr>
              <a:t>P</a:t>
            </a:r>
            <a:r>
              <a:rPr lang="pl-PL" dirty="0">
                <a:solidFill>
                  <a:schemeClr val="accent2"/>
                </a:solidFill>
              </a:rPr>
              <a:t>, N</a:t>
            </a:r>
            <a:r>
              <a:rPr lang="pl-PL" baseline="-25000" dirty="0">
                <a:solidFill>
                  <a:schemeClr val="accent2"/>
                </a:solidFill>
              </a:rPr>
              <a:t>C</a:t>
            </a:r>
            <a:r>
              <a:rPr lang="pl-PL" dirty="0">
                <a:solidFill>
                  <a:schemeClr val="accent2"/>
                </a:solidFill>
              </a:rPr>
              <a:t>)</a:t>
            </a:r>
          </a:p>
          <a:p>
            <a:pPr marL="0" indent="0">
              <a:buNone/>
            </a:pPr>
            <a:r>
              <a:rPr lang="pl-PL" dirty="0" err="1">
                <a:solidFill>
                  <a:schemeClr val="bg1"/>
                </a:solidFill>
              </a:rPr>
              <a:t>where</a:t>
            </a:r>
            <a:r>
              <a:rPr lang="pl-PL" dirty="0">
                <a:solidFill>
                  <a:schemeClr val="bg1"/>
                </a:solidFill>
              </a:rPr>
              <a:t>:</a:t>
            </a:r>
          </a:p>
          <a:p>
            <a:r>
              <a:rPr lang="pl-PL" dirty="0">
                <a:solidFill>
                  <a:schemeClr val="bg1"/>
                </a:solidFill>
              </a:rPr>
              <a:t>N</a:t>
            </a:r>
            <a:r>
              <a:rPr lang="pl-PL" baseline="-25000" dirty="0">
                <a:solidFill>
                  <a:schemeClr val="bg1"/>
                </a:solidFill>
              </a:rPr>
              <a:t>P</a:t>
            </a:r>
            <a:r>
              <a:rPr lang="pl-PL" dirty="0">
                <a:solidFill>
                  <a:schemeClr val="bg1"/>
                </a:solidFill>
              </a:rPr>
              <a:t> </a:t>
            </a:r>
            <a:r>
              <a:rPr lang="pl-PL" dirty="0" err="1">
                <a:solidFill>
                  <a:schemeClr val="bg1"/>
                </a:solidFill>
              </a:rPr>
              <a:t>is</a:t>
            </a:r>
            <a:r>
              <a:rPr lang="pl-PL" dirty="0">
                <a:solidFill>
                  <a:schemeClr val="bg1"/>
                </a:solidFill>
              </a:rPr>
              <a:t> the </a:t>
            </a:r>
            <a:r>
              <a:rPr lang="pl-PL" dirty="0" err="1">
                <a:solidFill>
                  <a:schemeClr val="bg1"/>
                </a:solidFill>
              </a:rPr>
              <a:t>number</a:t>
            </a:r>
            <a:r>
              <a:rPr lang="pl-PL" dirty="0">
                <a:solidFill>
                  <a:schemeClr val="bg1"/>
                </a:solidFill>
              </a:rPr>
              <a:t> of </a:t>
            </a:r>
            <a:r>
              <a:rPr lang="pl-PL" dirty="0" err="1">
                <a:solidFill>
                  <a:schemeClr val="bg1"/>
                </a:solidFill>
              </a:rPr>
              <a:t>required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producers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determined</a:t>
            </a:r>
            <a:r>
              <a:rPr lang="pl-PL" dirty="0">
                <a:solidFill>
                  <a:schemeClr val="bg1"/>
                </a:solidFill>
              </a:rPr>
              <a:t> by </a:t>
            </a:r>
            <a:r>
              <a:rPr lang="pl-PL" dirty="0" err="1">
                <a:solidFill>
                  <a:schemeClr val="bg1"/>
                </a:solidFill>
              </a:rPr>
              <a:t>calculating</a:t>
            </a:r>
            <a:r>
              <a:rPr lang="pl-PL" dirty="0">
                <a:solidFill>
                  <a:schemeClr val="bg1"/>
                </a:solidFill>
              </a:rPr>
              <a:t>: T</a:t>
            </a:r>
            <a:r>
              <a:rPr lang="pl-PL" baseline="-25000" dirty="0">
                <a:solidFill>
                  <a:schemeClr val="bg1"/>
                </a:solidFill>
              </a:rPr>
              <a:t>T</a:t>
            </a:r>
            <a:r>
              <a:rPr lang="pl-PL" dirty="0">
                <a:solidFill>
                  <a:schemeClr val="bg1"/>
                </a:solidFill>
              </a:rPr>
              <a:t>/T</a:t>
            </a:r>
            <a:r>
              <a:rPr lang="pl-PL" baseline="-25000" dirty="0">
                <a:solidFill>
                  <a:schemeClr val="bg1"/>
                </a:solidFill>
              </a:rPr>
              <a:t>P</a:t>
            </a:r>
            <a:endParaRPr lang="pl-PL" dirty="0">
              <a:solidFill>
                <a:schemeClr val="bg1"/>
              </a:solidFill>
            </a:endParaRPr>
          </a:p>
          <a:p>
            <a:r>
              <a:rPr lang="pl-PL" dirty="0">
                <a:solidFill>
                  <a:schemeClr val="bg1"/>
                </a:solidFill>
              </a:rPr>
              <a:t>N</a:t>
            </a:r>
            <a:r>
              <a:rPr lang="pl-PL" baseline="-25000" dirty="0">
                <a:solidFill>
                  <a:schemeClr val="bg1"/>
                </a:solidFill>
              </a:rPr>
              <a:t>C</a:t>
            </a:r>
            <a:r>
              <a:rPr lang="pl-PL" dirty="0">
                <a:solidFill>
                  <a:schemeClr val="bg1"/>
                </a:solidFill>
              </a:rPr>
              <a:t> </a:t>
            </a:r>
            <a:r>
              <a:rPr lang="pl-PL" dirty="0" err="1">
                <a:solidFill>
                  <a:schemeClr val="bg1"/>
                </a:solidFill>
              </a:rPr>
              <a:t>is</a:t>
            </a:r>
            <a:r>
              <a:rPr lang="pl-PL" dirty="0">
                <a:solidFill>
                  <a:schemeClr val="bg1"/>
                </a:solidFill>
              </a:rPr>
              <a:t> the </a:t>
            </a:r>
            <a:r>
              <a:rPr lang="pl-PL" dirty="0" err="1">
                <a:solidFill>
                  <a:schemeClr val="bg1"/>
                </a:solidFill>
              </a:rPr>
              <a:t>number</a:t>
            </a:r>
            <a:r>
              <a:rPr lang="pl-PL" dirty="0">
                <a:solidFill>
                  <a:schemeClr val="bg1"/>
                </a:solidFill>
              </a:rPr>
              <a:t> of </a:t>
            </a:r>
            <a:r>
              <a:rPr lang="pl-PL" dirty="0" err="1">
                <a:solidFill>
                  <a:schemeClr val="bg1"/>
                </a:solidFill>
              </a:rPr>
              <a:t>required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consumers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determined</a:t>
            </a:r>
            <a:r>
              <a:rPr lang="pl-PL" dirty="0">
                <a:solidFill>
                  <a:schemeClr val="bg1"/>
                </a:solidFill>
              </a:rPr>
              <a:t> by </a:t>
            </a:r>
            <a:r>
              <a:rPr lang="pl-PL" dirty="0" err="1">
                <a:solidFill>
                  <a:schemeClr val="bg1"/>
                </a:solidFill>
              </a:rPr>
              <a:t>calculating</a:t>
            </a:r>
            <a:r>
              <a:rPr lang="pl-PL" dirty="0">
                <a:solidFill>
                  <a:schemeClr val="bg1"/>
                </a:solidFill>
              </a:rPr>
              <a:t>: T</a:t>
            </a:r>
            <a:r>
              <a:rPr lang="pl-PL" baseline="-25000" dirty="0">
                <a:solidFill>
                  <a:schemeClr val="bg1"/>
                </a:solidFill>
              </a:rPr>
              <a:t>T</a:t>
            </a:r>
            <a:r>
              <a:rPr lang="pl-PL" dirty="0">
                <a:solidFill>
                  <a:schemeClr val="bg1"/>
                </a:solidFill>
              </a:rPr>
              <a:t>/T</a:t>
            </a:r>
            <a:r>
              <a:rPr lang="pl-PL" baseline="-25000" dirty="0">
                <a:solidFill>
                  <a:schemeClr val="bg1"/>
                </a:solidFill>
              </a:rPr>
              <a:t>C</a:t>
            </a:r>
            <a:endParaRPr lang="pl-PL" dirty="0">
              <a:solidFill>
                <a:schemeClr val="bg1"/>
              </a:solidFill>
            </a:endParaRPr>
          </a:p>
          <a:p>
            <a:r>
              <a:rPr lang="pl-PL" dirty="0">
                <a:solidFill>
                  <a:schemeClr val="bg1"/>
                </a:solidFill>
              </a:rPr>
              <a:t>T</a:t>
            </a:r>
            <a:r>
              <a:rPr lang="pl-PL" baseline="-25000" dirty="0">
                <a:solidFill>
                  <a:schemeClr val="bg1"/>
                </a:solidFill>
              </a:rPr>
              <a:t>T</a:t>
            </a:r>
            <a:r>
              <a:rPr lang="pl-PL" dirty="0">
                <a:solidFill>
                  <a:schemeClr val="bg1"/>
                </a:solidFill>
              </a:rPr>
              <a:t> </a:t>
            </a:r>
            <a:r>
              <a:rPr lang="pl-PL" dirty="0" err="1">
                <a:solidFill>
                  <a:schemeClr val="bg1"/>
                </a:solidFill>
              </a:rPr>
              <a:t>is</a:t>
            </a:r>
            <a:r>
              <a:rPr lang="pl-PL" dirty="0">
                <a:solidFill>
                  <a:schemeClr val="bg1"/>
                </a:solidFill>
              </a:rPr>
              <a:t> the </a:t>
            </a:r>
            <a:r>
              <a:rPr lang="pl-PL" dirty="0" err="1">
                <a:solidFill>
                  <a:schemeClr val="bg1"/>
                </a:solidFill>
              </a:rPr>
              <a:t>total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expected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throughput</a:t>
            </a:r>
            <a:r>
              <a:rPr lang="pl-PL" dirty="0">
                <a:solidFill>
                  <a:schemeClr val="bg1"/>
                </a:solidFill>
              </a:rPr>
              <a:t> for </a:t>
            </a:r>
            <a:r>
              <a:rPr lang="pl-PL" dirty="0" err="1">
                <a:solidFill>
                  <a:schemeClr val="bg1"/>
                </a:solidFill>
              </a:rPr>
              <a:t>our</a:t>
            </a:r>
            <a:r>
              <a:rPr lang="pl-PL" dirty="0">
                <a:solidFill>
                  <a:schemeClr val="bg1"/>
                </a:solidFill>
              </a:rPr>
              <a:t> system</a:t>
            </a:r>
          </a:p>
          <a:p>
            <a:r>
              <a:rPr lang="pl-PL" dirty="0">
                <a:solidFill>
                  <a:schemeClr val="bg1"/>
                </a:solidFill>
              </a:rPr>
              <a:t>T</a:t>
            </a:r>
            <a:r>
              <a:rPr lang="pl-PL" baseline="-25000" dirty="0">
                <a:solidFill>
                  <a:schemeClr val="bg1"/>
                </a:solidFill>
              </a:rPr>
              <a:t>P</a:t>
            </a:r>
            <a:r>
              <a:rPr lang="pl-PL" dirty="0">
                <a:solidFill>
                  <a:schemeClr val="bg1"/>
                </a:solidFill>
              </a:rPr>
              <a:t> </a:t>
            </a:r>
            <a:r>
              <a:rPr lang="pl-PL" dirty="0" err="1">
                <a:solidFill>
                  <a:schemeClr val="bg1"/>
                </a:solidFill>
              </a:rPr>
              <a:t>is</a:t>
            </a:r>
            <a:r>
              <a:rPr lang="pl-PL" dirty="0">
                <a:solidFill>
                  <a:schemeClr val="bg1"/>
                </a:solidFill>
              </a:rPr>
              <a:t> the max </a:t>
            </a:r>
            <a:r>
              <a:rPr lang="pl-PL" dirty="0" err="1">
                <a:solidFill>
                  <a:schemeClr val="bg1"/>
                </a:solidFill>
              </a:rPr>
              <a:t>throughput</a:t>
            </a:r>
            <a:r>
              <a:rPr lang="pl-PL" dirty="0">
                <a:solidFill>
                  <a:schemeClr val="bg1"/>
                </a:solidFill>
              </a:rPr>
              <a:t> of a single </a:t>
            </a:r>
            <a:r>
              <a:rPr lang="pl-PL" dirty="0" err="1">
                <a:solidFill>
                  <a:schemeClr val="bg1"/>
                </a:solidFill>
              </a:rPr>
              <a:t>producer</a:t>
            </a:r>
            <a:r>
              <a:rPr lang="pl-PL" dirty="0">
                <a:solidFill>
                  <a:schemeClr val="bg1"/>
                </a:solidFill>
              </a:rPr>
              <a:t> to a single </a:t>
            </a:r>
            <a:r>
              <a:rPr lang="pl-PL" dirty="0" err="1">
                <a:solidFill>
                  <a:schemeClr val="bg1"/>
                </a:solidFill>
              </a:rPr>
              <a:t>partition</a:t>
            </a:r>
            <a:endParaRPr lang="pl-PL" dirty="0">
              <a:solidFill>
                <a:schemeClr val="bg1"/>
              </a:solidFill>
            </a:endParaRPr>
          </a:p>
          <a:p>
            <a:r>
              <a:rPr lang="pl-PL" dirty="0">
                <a:solidFill>
                  <a:schemeClr val="bg1"/>
                </a:solidFill>
              </a:rPr>
              <a:t>T</a:t>
            </a:r>
            <a:r>
              <a:rPr lang="pl-PL" baseline="-25000" dirty="0">
                <a:solidFill>
                  <a:schemeClr val="bg1"/>
                </a:solidFill>
              </a:rPr>
              <a:t>C</a:t>
            </a:r>
            <a:r>
              <a:rPr lang="pl-PL" dirty="0">
                <a:solidFill>
                  <a:schemeClr val="bg1"/>
                </a:solidFill>
              </a:rPr>
              <a:t> </a:t>
            </a:r>
            <a:r>
              <a:rPr lang="pl-PL" dirty="0" err="1">
                <a:solidFill>
                  <a:schemeClr val="bg1"/>
                </a:solidFill>
              </a:rPr>
              <a:t>is</a:t>
            </a:r>
            <a:r>
              <a:rPr lang="pl-PL" dirty="0">
                <a:solidFill>
                  <a:schemeClr val="bg1"/>
                </a:solidFill>
              </a:rPr>
              <a:t> the max </a:t>
            </a:r>
            <a:r>
              <a:rPr lang="pl-PL" dirty="0" err="1">
                <a:solidFill>
                  <a:schemeClr val="bg1"/>
                </a:solidFill>
              </a:rPr>
              <a:t>throughput</a:t>
            </a:r>
            <a:r>
              <a:rPr lang="pl-PL" dirty="0">
                <a:solidFill>
                  <a:schemeClr val="bg1"/>
                </a:solidFill>
              </a:rPr>
              <a:t> of a single </a:t>
            </a:r>
            <a:r>
              <a:rPr lang="pl-PL" dirty="0" err="1">
                <a:solidFill>
                  <a:schemeClr val="bg1"/>
                </a:solidFill>
              </a:rPr>
              <a:t>consumer</a:t>
            </a:r>
            <a:r>
              <a:rPr lang="pl-PL" dirty="0">
                <a:solidFill>
                  <a:schemeClr val="bg1"/>
                </a:solidFill>
              </a:rPr>
              <a:t> from a single </a:t>
            </a:r>
            <a:r>
              <a:rPr lang="pl-PL" dirty="0" err="1">
                <a:solidFill>
                  <a:schemeClr val="bg1"/>
                </a:solidFill>
              </a:rPr>
              <a:t>partition</a:t>
            </a:r>
            <a:endParaRPr lang="pl-PL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pl-PL" dirty="0">
              <a:solidFill>
                <a:schemeClr val="bg1"/>
              </a:solidFill>
              <a:effectLst/>
            </a:endParaRPr>
          </a:p>
          <a:p>
            <a:pPr marL="0" indent="0">
              <a:buNone/>
            </a:pPr>
            <a:endParaRPr lang="pl-PL" dirty="0">
              <a:solidFill>
                <a:schemeClr val="bg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786374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8323"/>
            <a:ext cx="10515600" cy="1240853"/>
          </a:xfrm>
        </p:spPr>
        <p:txBody>
          <a:bodyPr>
            <a:normAutofit/>
          </a:bodyPr>
          <a:lstStyle/>
          <a:p>
            <a:r>
              <a:rPr lang="pl-PL" dirty="0" err="1">
                <a:solidFill>
                  <a:schemeClr val="bg1"/>
                </a:solidFill>
              </a:rPr>
              <a:t>Key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observations</a:t>
            </a:r>
            <a:r>
              <a:rPr lang="pl-PL" dirty="0">
                <a:solidFill>
                  <a:schemeClr val="bg1"/>
                </a:solidFill>
              </a:rPr>
              <a:t>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327AC9-3914-EB44-A001-95311A37C4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9176"/>
            <a:ext cx="10515600" cy="4697787"/>
          </a:xfrm>
        </p:spPr>
        <p:txBody>
          <a:bodyPr>
            <a:normAutofit/>
          </a:bodyPr>
          <a:lstStyle/>
          <a:p>
            <a:r>
              <a:rPr lang="pl-PL" dirty="0">
                <a:solidFill>
                  <a:schemeClr val="bg1"/>
                </a:solidFill>
              </a:rPr>
              <a:t>The </a:t>
            </a:r>
            <a:r>
              <a:rPr lang="pl-PL" dirty="0" err="1">
                <a:solidFill>
                  <a:schemeClr val="bg1"/>
                </a:solidFill>
              </a:rPr>
              <a:t>number</a:t>
            </a:r>
            <a:r>
              <a:rPr lang="pl-PL" dirty="0">
                <a:solidFill>
                  <a:schemeClr val="bg1"/>
                </a:solidFill>
              </a:rPr>
              <a:t> of </a:t>
            </a:r>
            <a:r>
              <a:rPr lang="pl-PL" dirty="0" err="1">
                <a:solidFill>
                  <a:schemeClr val="bg1"/>
                </a:solidFill>
              </a:rPr>
              <a:t>partitions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can</a:t>
            </a:r>
            <a:r>
              <a:rPr lang="pl-PL" dirty="0">
                <a:solidFill>
                  <a:schemeClr val="bg1"/>
                </a:solidFill>
              </a:rPr>
              <a:t> be </a:t>
            </a:r>
            <a:r>
              <a:rPr lang="pl-PL" dirty="0" err="1">
                <a:solidFill>
                  <a:schemeClr val="bg1"/>
                </a:solidFill>
              </a:rPr>
              <a:t>specified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at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topic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creation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time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or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later</a:t>
            </a:r>
            <a:r>
              <a:rPr lang="pl-PL" dirty="0">
                <a:solidFill>
                  <a:schemeClr val="bg1"/>
                </a:solidFill>
              </a:rPr>
              <a:t>.</a:t>
            </a:r>
          </a:p>
          <a:p>
            <a:r>
              <a:rPr lang="pl-PL" dirty="0" err="1">
                <a:solidFill>
                  <a:schemeClr val="bg1"/>
                </a:solidFill>
              </a:rPr>
              <a:t>Increasing</a:t>
            </a:r>
            <a:r>
              <a:rPr lang="pl-PL" dirty="0">
                <a:solidFill>
                  <a:schemeClr val="bg1"/>
                </a:solidFill>
              </a:rPr>
              <a:t> the </a:t>
            </a:r>
            <a:r>
              <a:rPr lang="pl-PL" dirty="0" err="1">
                <a:solidFill>
                  <a:schemeClr val="bg1"/>
                </a:solidFill>
              </a:rPr>
              <a:t>number</a:t>
            </a:r>
            <a:r>
              <a:rPr lang="pl-PL" dirty="0">
                <a:solidFill>
                  <a:schemeClr val="bg1"/>
                </a:solidFill>
              </a:rPr>
              <a:t> of </a:t>
            </a:r>
            <a:r>
              <a:rPr lang="pl-PL" dirty="0" err="1">
                <a:solidFill>
                  <a:schemeClr val="bg1"/>
                </a:solidFill>
              </a:rPr>
              <a:t>partitions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also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affects</a:t>
            </a:r>
            <a:r>
              <a:rPr lang="pl-PL" dirty="0">
                <a:solidFill>
                  <a:schemeClr val="bg1"/>
                </a:solidFill>
              </a:rPr>
              <a:t> the </a:t>
            </a:r>
            <a:r>
              <a:rPr lang="pl-PL" dirty="0" err="1">
                <a:solidFill>
                  <a:schemeClr val="bg1"/>
                </a:solidFill>
              </a:rPr>
              <a:t>number</a:t>
            </a:r>
            <a:r>
              <a:rPr lang="pl-PL" dirty="0">
                <a:solidFill>
                  <a:schemeClr val="bg1"/>
                </a:solidFill>
              </a:rPr>
              <a:t> of open file </a:t>
            </a:r>
            <a:r>
              <a:rPr lang="pl-PL" dirty="0" err="1">
                <a:solidFill>
                  <a:schemeClr val="bg1"/>
                </a:solidFill>
              </a:rPr>
              <a:t>descriptors</a:t>
            </a:r>
            <a:r>
              <a:rPr lang="pl-PL" dirty="0">
                <a:solidFill>
                  <a:schemeClr val="bg1"/>
                </a:solidFill>
              </a:rPr>
              <a:t>. </a:t>
            </a:r>
            <a:r>
              <a:rPr lang="pl-PL" dirty="0" err="1">
                <a:solidFill>
                  <a:schemeClr val="bg1"/>
                </a:solidFill>
              </a:rPr>
              <a:t>So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make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sure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you</a:t>
            </a:r>
            <a:r>
              <a:rPr lang="pl-PL" dirty="0">
                <a:solidFill>
                  <a:schemeClr val="bg1"/>
                </a:solidFill>
              </a:rPr>
              <a:t> set file </a:t>
            </a:r>
            <a:r>
              <a:rPr lang="pl-PL" dirty="0" err="1">
                <a:solidFill>
                  <a:schemeClr val="bg1"/>
                </a:solidFill>
              </a:rPr>
              <a:t>descriptor</a:t>
            </a:r>
            <a:r>
              <a:rPr lang="pl-PL" dirty="0">
                <a:solidFill>
                  <a:schemeClr val="bg1"/>
                </a:solidFill>
              </a:rPr>
              <a:t> limit </a:t>
            </a:r>
            <a:r>
              <a:rPr lang="pl-PL" dirty="0" err="1">
                <a:solidFill>
                  <a:schemeClr val="bg1"/>
                </a:solidFill>
              </a:rPr>
              <a:t>properly</a:t>
            </a:r>
            <a:r>
              <a:rPr lang="pl-PL" dirty="0">
                <a:solidFill>
                  <a:schemeClr val="bg1"/>
                </a:solidFill>
              </a:rPr>
              <a:t>.</a:t>
            </a:r>
          </a:p>
          <a:p>
            <a:r>
              <a:rPr lang="pl-PL" dirty="0" err="1">
                <a:solidFill>
                  <a:schemeClr val="bg1"/>
                </a:solidFill>
              </a:rPr>
              <a:t>Reassigning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partitions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can</a:t>
            </a:r>
            <a:r>
              <a:rPr lang="pl-PL" dirty="0">
                <a:solidFill>
                  <a:schemeClr val="bg1"/>
                </a:solidFill>
              </a:rPr>
              <a:t> be </a:t>
            </a:r>
            <a:r>
              <a:rPr lang="pl-PL" dirty="0" err="1">
                <a:solidFill>
                  <a:schemeClr val="bg1"/>
                </a:solidFill>
              </a:rPr>
              <a:t>very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expensive</a:t>
            </a:r>
            <a:r>
              <a:rPr lang="pl-PL" dirty="0">
                <a:solidFill>
                  <a:schemeClr val="bg1"/>
                </a:solidFill>
              </a:rPr>
              <a:t>, and </a:t>
            </a:r>
            <a:r>
              <a:rPr lang="pl-PL" dirty="0" err="1">
                <a:solidFill>
                  <a:schemeClr val="bg1"/>
                </a:solidFill>
              </a:rPr>
              <a:t>therefore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it's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better</a:t>
            </a:r>
            <a:r>
              <a:rPr lang="pl-PL" dirty="0">
                <a:solidFill>
                  <a:schemeClr val="bg1"/>
                </a:solidFill>
              </a:rPr>
              <a:t> to </a:t>
            </a:r>
            <a:r>
              <a:rPr lang="pl-PL" dirty="0" err="1">
                <a:solidFill>
                  <a:schemeClr val="bg1"/>
                </a:solidFill>
              </a:rPr>
              <a:t>over</a:t>
            </a:r>
            <a:r>
              <a:rPr lang="pl-PL" dirty="0">
                <a:solidFill>
                  <a:schemeClr val="bg1"/>
                </a:solidFill>
              </a:rPr>
              <a:t>- </a:t>
            </a:r>
            <a:r>
              <a:rPr lang="pl-PL" dirty="0" err="1">
                <a:solidFill>
                  <a:schemeClr val="bg1"/>
                </a:solidFill>
              </a:rPr>
              <a:t>than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under-provision</a:t>
            </a:r>
            <a:r>
              <a:rPr lang="pl-PL" dirty="0">
                <a:solidFill>
                  <a:schemeClr val="bg1"/>
                </a:solidFill>
              </a:rPr>
              <a:t>.</a:t>
            </a:r>
          </a:p>
          <a:p>
            <a:r>
              <a:rPr lang="pl-PL" dirty="0" err="1">
                <a:solidFill>
                  <a:schemeClr val="bg1"/>
                </a:solidFill>
              </a:rPr>
              <a:t>Changing</a:t>
            </a:r>
            <a:r>
              <a:rPr lang="pl-PL" dirty="0">
                <a:solidFill>
                  <a:schemeClr val="bg1"/>
                </a:solidFill>
              </a:rPr>
              <a:t> the </a:t>
            </a:r>
            <a:r>
              <a:rPr lang="pl-PL" dirty="0" err="1">
                <a:solidFill>
                  <a:schemeClr val="bg1"/>
                </a:solidFill>
              </a:rPr>
              <a:t>number</a:t>
            </a:r>
            <a:r>
              <a:rPr lang="pl-PL" dirty="0">
                <a:solidFill>
                  <a:schemeClr val="bg1"/>
                </a:solidFill>
              </a:rPr>
              <a:t> of </a:t>
            </a:r>
            <a:r>
              <a:rPr lang="pl-PL" dirty="0" err="1">
                <a:solidFill>
                  <a:schemeClr val="bg1"/>
                </a:solidFill>
              </a:rPr>
              <a:t>partitions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that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are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based</a:t>
            </a:r>
            <a:r>
              <a:rPr lang="pl-PL" dirty="0">
                <a:solidFill>
                  <a:schemeClr val="bg1"/>
                </a:solidFill>
              </a:rPr>
              <a:t> on </a:t>
            </a:r>
            <a:r>
              <a:rPr lang="pl-PL" dirty="0" err="1">
                <a:solidFill>
                  <a:schemeClr val="bg1"/>
                </a:solidFill>
              </a:rPr>
              <a:t>keys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is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challenging</a:t>
            </a:r>
            <a:endParaRPr lang="pl-PL" dirty="0">
              <a:solidFill>
                <a:schemeClr val="bg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717012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8323"/>
            <a:ext cx="10515600" cy="1240853"/>
          </a:xfrm>
        </p:spPr>
        <p:txBody>
          <a:bodyPr>
            <a:normAutofit/>
          </a:bodyPr>
          <a:lstStyle/>
          <a:p>
            <a:r>
              <a:rPr lang="pl-PL" dirty="0" err="1">
                <a:solidFill>
                  <a:schemeClr val="bg1"/>
                </a:solidFill>
              </a:rPr>
              <a:t>Key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observations</a:t>
            </a:r>
            <a:r>
              <a:rPr lang="pl-PL" dirty="0">
                <a:solidFill>
                  <a:schemeClr val="bg1"/>
                </a:solidFill>
              </a:rPr>
              <a:t>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327AC9-3914-EB44-A001-95311A37C4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9176"/>
            <a:ext cx="10515600" cy="4697787"/>
          </a:xfrm>
        </p:spPr>
        <p:txBody>
          <a:bodyPr>
            <a:normAutofit/>
          </a:bodyPr>
          <a:lstStyle/>
          <a:p>
            <a:r>
              <a:rPr lang="pl-PL" dirty="0" err="1">
                <a:solidFill>
                  <a:schemeClr val="bg1"/>
                </a:solidFill>
              </a:rPr>
              <a:t>Reducing</a:t>
            </a:r>
            <a:r>
              <a:rPr lang="pl-PL" dirty="0">
                <a:solidFill>
                  <a:schemeClr val="bg1"/>
                </a:solidFill>
              </a:rPr>
              <a:t> the </a:t>
            </a:r>
            <a:r>
              <a:rPr lang="pl-PL" dirty="0" err="1">
                <a:solidFill>
                  <a:schemeClr val="bg1"/>
                </a:solidFill>
              </a:rPr>
              <a:t>number</a:t>
            </a:r>
            <a:r>
              <a:rPr lang="pl-PL" dirty="0">
                <a:solidFill>
                  <a:schemeClr val="bg1"/>
                </a:solidFill>
              </a:rPr>
              <a:t> of </a:t>
            </a:r>
            <a:r>
              <a:rPr lang="pl-PL" dirty="0" err="1">
                <a:solidFill>
                  <a:schemeClr val="bg1"/>
                </a:solidFill>
              </a:rPr>
              <a:t>partitions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is</a:t>
            </a:r>
            <a:r>
              <a:rPr lang="pl-PL" dirty="0">
                <a:solidFill>
                  <a:schemeClr val="bg1"/>
                </a:solidFill>
              </a:rPr>
              <a:t> not </a:t>
            </a:r>
            <a:r>
              <a:rPr lang="pl-PL" dirty="0" err="1">
                <a:solidFill>
                  <a:schemeClr val="bg1"/>
                </a:solidFill>
              </a:rPr>
              <a:t>currently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supported</a:t>
            </a:r>
            <a:r>
              <a:rPr lang="pl-PL" dirty="0">
                <a:solidFill>
                  <a:schemeClr val="bg1"/>
                </a:solidFill>
              </a:rPr>
              <a:t>. </a:t>
            </a:r>
            <a:r>
              <a:rPr lang="pl-PL" dirty="0" err="1">
                <a:solidFill>
                  <a:schemeClr val="bg1"/>
                </a:solidFill>
              </a:rPr>
              <a:t>Instead</a:t>
            </a:r>
            <a:r>
              <a:rPr lang="pl-PL" dirty="0">
                <a:solidFill>
                  <a:schemeClr val="bg1"/>
                </a:solidFill>
              </a:rPr>
              <a:t>, </a:t>
            </a:r>
            <a:r>
              <a:rPr lang="pl-PL" dirty="0" err="1">
                <a:solidFill>
                  <a:schemeClr val="bg1"/>
                </a:solidFill>
              </a:rPr>
              <a:t>create</a:t>
            </a:r>
            <a:r>
              <a:rPr lang="pl-PL" dirty="0">
                <a:solidFill>
                  <a:schemeClr val="bg1"/>
                </a:solidFill>
              </a:rPr>
              <a:t> a </a:t>
            </a:r>
            <a:r>
              <a:rPr lang="pl-PL" dirty="0" err="1">
                <a:solidFill>
                  <a:schemeClr val="bg1"/>
                </a:solidFill>
              </a:rPr>
              <a:t>new</a:t>
            </a:r>
            <a:r>
              <a:rPr lang="pl-PL" dirty="0">
                <a:solidFill>
                  <a:schemeClr val="bg1"/>
                </a:solidFill>
              </a:rPr>
              <a:t> a </a:t>
            </a:r>
            <a:r>
              <a:rPr lang="pl-PL" dirty="0" err="1">
                <a:solidFill>
                  <a:schemeClr val="bg1"/>
                </a:solidFill>
              </a:rPr>
              <a:t>topic</a:t>
            </a:r>
            <a:r>
              <a:rPr lang="pl-PL" dirty="0">
                <a:solidFill>
                  <a:schemeClr val="bg1"/>
                </a:solidFill>
              </a:rPr>
              <a:t> with a </a:t>
            </a:r>
            <a:r>
              <a:rPr lang="pl-PL" dirty="0" err="1">
                <a:solidFill>
                  <a:schemeClr val="bg1"/>
                </a:solidFill>
              </a:rPr>
              <a:t>lower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number</a:t>
            </a:r>
            <a:r>
              <a:rPr lang="pl-PL" dirty="0">
                <a:solidFill>
                  <a:schemeClr val="bg1"/>
                </a:solidFill>
              </a:rPr>
              <a:t> of </a:t>
            </a:r>
            <a:r>
              <a:rPr lang="pl-PL" dirty="0" err="1">
                <a:solidFill>
                  <a:schemeClr val="bg1"/>
                </a:solidFill>
              </a:rPr>
              <a:t>partitions</a:t>
            </a:r>
            <a:r>
              <a:rPr lang="pl-PL" dirty="0">
                <a:solidFill>
                  <a:schemeClr val="bg1"/>
                </a:solidFill>
              </a:rPr>
              <a:t> and </a:t>
            </a:r>
            <a:r>
              <a:rPr lang="pl-PL" dirty="0" err="1">
                <a:solidFill>
                  <a:schemeClr val="bg1"/>
                </a:solidFill>
              </a:rPr>
              <a:t>copy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over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existing</a:t>
            </a:r>
            <a:r>
              <a:rPr lang="pl-PL" dirty="0">
                <a:solidFill>
                  <a:schemeClr val="bg1"/>
                </a:solidFill>
              </a:rPr>
              <a:t> data.</a:t>
            </a:r>
          </a:p>
          <a:p>
            <a:r>
              <a:rPr lang="pl-PL" dirty="0" err="1">
                <a:solidFill>
                  <a:schemeClr val="bg1"/>
                </a:solidFill>
              </a:rPr>
              <a:t>Metadata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about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partitions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are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stored</a:t>
            </a:r>
            <a:r>
              <a:rPr lang="pl-PL" dirty="0">
                <a:solidFill>
                  <a:schemeClr val="bg1"/>
                </a:solidFill>
              </a:rPr>
              <a:t> in </a:t>
            </a:r>
            <a:r>
              <a:rPr lang="pl-PL" dirty="0" err="1">
                <a:solidFill>
                  <a:schemeClr val="bg1"/>
                </a:solidFill>
              </a:rPr>
              <a:t>ZooKeeper</a:t>
            </a:r>
            <a:r>
              <a:rPr lang="pl-PL" dirty="0">
                <a:solidFill>
                  <a:schemeClr val="bg1"/>
                </a:solidFill>
              </a:rPr>
              <a:t> in the form of </a:t>
            </a:r>
            <a:r>
              <a:rPr lang="pl-PL" dirty="0" err="1">
                <a:solidFill>
                  <a:schemeClr val="bg1"/>
                </a:solidFill>
              </a:rPr>
              <a:t>znodes</a:t>
            </a:r>
            <a:r>
              <a:rPr lang="pl-PL" dirty="0">
                <a:solidFill>
                  <a:schemeClr val="bg1"/>
                </a:solidFill>
              </a:rPr>
              <a:t>. </a:t>
            </a:r>
            <a:r>
              <a:rPr lang="pl-PL" dirty="0" err="1">
                <a:solidFill>
                  <a:schemeClr val="bg1"/>
                </a:solidFill>
              </a:rPr>
              <a:t>Having</a:t>
            </a:r>
            <a:r>
              <a:rPr lang="pl-PL" dirty="0">
                <a:solidFill>
                  <a:schemeClr val="bg1"/>
                </a:solidFill>
              </a:rPr>
              <a:t> a </a:t>
            </a:r>
            <a:r>
              <a:rPr lang="pl-PL" dirty="0" err="1">
                <a:solidFill>
                  <a:schemeClr val="bg1"/>
                </a:solidFill>
              </a:rPr>
              <a:t>large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number</a:t>
            </a:r>
            <a:r>
              <a:rPr lang="pl-PL" dirty="0">
                <a:solidFill>
                  <a:schemeClr val="bg1"/>
                </a:solidFill>
              </a:rPr>
              <a:t> of </a:t>
            </a:r>
            <a:r>
              <a:rPr lang="pl-PL" dirty="0" err="1">
                <a:solidFill>
                  <a:schemeClr val="bg1"/>
                </a:solidFill>
              </a:rPr>
              <a:t>partitions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has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effects</a:t>
            </a:r>
            <a:r>
              <a:rPr lang="pl-PL" dirty="0">
                <a:solidFill>
                  <a:schemeClr val="bg1"/>
                </a:solidFill>
              </a:rPr>
              <a:t> on </a:t>
            </a:r>
            <a:r>
              <a:rPr lang="pl-PL" dirty="0" err="1">
                <a:solidFill>
                  <a:schemeClr val="bg1"/>
                </a:solidFill>
              </a:rPr>
              <a:t>ZooKeeper</a:t>
            </a:r>
            <a:r>
              <a:rPr lang="pl-PL" dirty="0">
                <a:solidFill>
                  <a:schemeClr val="bg1"/>
                </a:solidFill>
              </a:rPr>
              <a:t> and on </a:t>
            </a:r>
            <a:r>
              <a:rPr lang="pl-PL" dirty="0" err="1">
                <a:solidFill>
                  <a:schemeClr val="bg1"/>
                </a:solidFill>
              </a:rPr>
              <a:t>client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resources</a:t>
            </a:r>
            <a:r>
              <a:rPr lang="pl-PL" dirty="0">
                <a:solidFill>
                  <a:schemeClr val="bg1"/>
                </a:solidFill>
              </a:rPr>
              <a:t>:</a:t>
            </a:r>
          </a:p>
          <a:p>
            <a:r>
              <a:rPr lang="pl-PL" dirty="0" err="1">
                <a:solidFill>
                  <a:schemeClr val="bg1"/>
                </a:solidFill>
              </a:rPr>
              <a:t>You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should</a:t>
            </a:r>
            <a:r>
              <a:rPr lang="pl-PL" dirty="0">
                <a:solidFill>
                  <a:schemeClr val="bg1"/>
                </a:solidFill>
              </a:rPr>
              <a:t> not </a:t>
            </a:r>
            <a:r>
              <a:rPr lang="pl-PL" dirty="0" err="1">
                <a:solidFill>
                  <a:schemeClr val="bg1"/>
                </a:solidFill>
              </a:rPr>
              <a:t>have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more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than</a:t>
            </a:r>
            <a:r>
              <a:rPr lang="pl-PL" dirty="0">
                <a:solidFill>
                  <a:schemeClr val="bg1"/>
                </a:solidFill>
              </a:rPr>
              <a:t> 4000 </a:t>
            </a:r>
            <a:r>
              <a:rPr lang="pl-PL" dirty="0" err="1">
                <a:solidFill>
                  <a:schemeClr val="bg1"/>
                </a:solidFill>
              </a:rPr>
              <a:t>partitions</a:t>
            </a:r>
            <a:r>
              <a:rPr lang="pl-PL" dirty="0">
                <a:solidFill>
                  <a:schemeClr val="bg1"/>
                </a:solidFill>
              </a:rPr>
              <a:t> per broker and not </a:t>
            </a:r>
            <a:r>
              <a:rPr lang="pl-PL" dirty="0" err="1">
                <a:solidFill>
                  <a:schemeClr val="bg1"/>
                </a:solidFill>
              </a:rPr>
              <a:t>more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than</a:t>
            </a:r>
            <a:r>
              <a:rPr lang="pl-PL" dirty="0">
                <a:solidFill>
                  <a:schemeClr val="bg1"/>
                </a:solidFill>
              </a:rPr>
              <a:t> 200,000 </a:t>
            </a:r>
            <a:r>
              <a:rPr lang="pl-PL" dirty="0" err="1">
                <a:solidFill>
                  <a:schemeClr val="bg1"/>
                </a:solidFill>
              </a:rPr>
              <a:t>partitions</a:t>
            </a:r>
            <a:r>
              <a:rPr lang="pl-PL" dirty="0">
                <a:solidFill>
                  <a:schemeClr val="bg1"/>
                </a:solidFill>
              </a:rPr>
              <a:t> in a </a:t>
            </a:r>
            <a:r>
              <a:rPr lang="pl-PL" dirty="0" err="1">
                <a:solidFill>
                  <a:schemeClr val="bg1"/>
                </a:solidFill>
              </a:rPr>
              <a:t>cluster</a:t>
            </a:r>
            <a:endParaRPr lang="pl-PL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pl-PL" dirty="0">
              <a:solidFill>
                <a:schemeClr val="bg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685929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8323"/>
            <a:ext cx="10515600" cy="1240853"/>
          </a:xfrm>
        </p:spPr>
        <p:txBody>
          <a:bodyPr>
            <a:normAutofit/>
          </a:bodyPr>
          <a:lstStyle/>
          <a:p>
            <a:r>
              <a:rPr lang="pl-PL" dirty="0">
                <a:solidFill>
                  <a:schemeClr val="bg1"/>
                </a:solidFill>
              </a:rPr>
              <a:t>Best </a:t>
            </a:r>
            <a:r>
              <a:rPr lang="pl-PL" dirty="0" err="1">
                <a:solidFill>
                  <a:schemeClr val="bg1"/>
                </a:solidFill>
              </a:rPr>
              <a:t>practicies</a:t>
            </a:r>
            <a:r>
              <a:rPr lang="pl-PL" dirty="0">
                <a:solidFill>
                  <a:schemeClr val="bg1"/>
                </a:solidFill>
              </a:rPr>
              <a:t>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327AC9-3914-EB44-A001-95311A37C4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9176"/>
            <a:ext cx="10515600" cy="4697787"/>
          </a:xfrm>
        </p:spPr>
        <p:txBody>
          <a:bodyPr>
            <a:normAutofit/>
          </a:bodyPr>
          <a:lstStyle/>
          <a:p>
            <a:r>
              <a:rPr lang="pl-PL" dirty="0" err="1">
                <a:solidFill>
                  <a:schemeClr val="bg1"/>
                </a:solidFill>
              </a:rPr>
              <a:t>Unless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you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have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architectural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needs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that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require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you</a:t>
            </a:r>
            <a:r>
              <a:rPr lang="pl-PL" dirty="0">
                <a:solidFill>
                  <a:schemeClr val="bg1"/>
                </a:solidFill>
              </a:rPr>
              <a:t> to do </a:t>
            </a:r>
            <a:r>
              <a:rPr lang="pl-PL" dirty="0" err="1">
                <a:solidFill>
                  <a:schemeClr val="bg1"/>
                </a:solidFill>
              </a:rPr>
              <a:t>otherwise</a:t>
            </a:r>
            <a:r>
              <a:rPr lang="pl-PL" dirty="0">
                <a:solidFill>
                  <a:schemeClr val="bg1"/>
                </a:solidFill>
              </a:rPr>
              <a:t>, </a:t>
            </a:r>
            <a:r>
              <a:rPr lang="pl-PL" dirty="0" err="1">
                <a:solidFill>
                  <a:schemeClr val="bg1"/>
                </a:solidFill>
              </a:rPr>
              <a:t>use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random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partitioning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when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writing</a:t>
            </a:r>
            <a:r>
              <a:rPr lang="pl-PL" dirty="0">
                <a:solidFill>
                  <a:schemeClr val="bg1"/>
                </a:solidFill>
              </a:rPr>
              <a:t> to </a:t>
            </a:r>
            <a:r>
              <a:rPr lang="pl-PL" dirty="0" err="1">
                <a:solidFill>
                  <a:schemeClr val="bg1"/>
                </a:solidFill>
              </a:rPr>
              <a:t>topics</a:t>
            </a:r>
            <a:r>
              <a:rPr lang="pl-PL" dirty="0">
                <a:solidFill>
                  <a:schemeClr val="bg1"/>
                </a:solidFill>
              </a:rPr>
              <a:t>.</a:t>
            </a:r>
            <a:endParaRPr lang="pl-PL" dirty="0">
              <a:solidFill>
                <a:schemeClr val="bg1"/>
              </a:solidFill>
              <a:effectLst/>
            </a:endParaRPr>
          </a:p>
          <a:p>
            <a:r>
              <a:rPr lang="pl-PL" dirty="0" err="1">
                <a:solidFill>
                  <a:schemeClr val="bg1"/>
                </a:solidFill>
              </a:rPr>
              <a:t>Understand</a:t>
            </a:r>
            <a:r>
              <a:rPr lang="pl-PL" dirty="0">
                <a:solidFill>
                  <a:schemeClr val="bg1"/>
                </a:solidFill>
              </a:rPr>
              <a:t> the data </a:t>
            </a:r>
            <a:r>
              <a:rPr lang="pl-PL" dirty="0" err="1">
                <a:solidFill>
                  <a:schemeClr val="bg1"/>
                </a:solidFill>
              </a:rPr>
              <a:t>rate</a:t>
            </a:r>
            <a:r>
              <a:rPr lang="pl-PL" dirty="0">
                <a:solidFill>
                  <a:schemeClr val="bg1"/>
                </a:solidFill>
              </a:rPr>
              <a:t> of </a:t>
            </a:r>
            <a:r>
              <a:rPr lang="pl-PL" dirty="0" err="1">
                <a:solidFill>
                  <a:schemeClr val="bg1"/>
                </a:solidFill>
              </a:rPr>
              <a:t>your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partitions</a:t>
            </a:r>
            <a:r>
              <a:rPr lang="pl-PL" dirty="0">
                <a:solidFill>
                  <a:schemeClr val="bg1"/>
                </a:solidFill>
              </a:rPr>
              <a:t> to </a:t>
            </a:r>
            <a:r>
              <a:rPr lang="pl-PL" dirty="0" err="1">
                <a:solidFill>
                  <a:schemeClr val="bg1"/>
                </a:solidFill>
              </a:rPr>
              <a:t>ensure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you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have</a:t>
            </a:r>
            <a:r>
              <a:rPr lang="pl-PL" dirty="0">
                <a:solidFill>
                  <a:schemeClr val="bg1"/>
                </a:solidFill>
              </a:rPr>
              <a:t> the </a:t>
            </a:r>
            <a:r>
              <a:rPr lang="pl-PL" dirty="0" err="1">
                <a:solidFill>
                  <a:schemeClr val="bg1"/>
                </a:solidFill>
              </a:rPr>
              <a:t>correct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retention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space</a:t>
            </a:r>
            <a:r>
              <a:rPr lang="pl-PL" dirty="0">
                <a:solidFill>
                  <a:schemeClr val="bg1"/>
                </a:solidFill>
              </a:rPr>
              <a:t>.</a:t>
            </a:r>
            <a:endParaRPr lang="pl-PL" dirty="0">
              <a:solidFill>
                <a:schemeClr val="bg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829912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E20EB187-900F-4AF5-813B-101456D9F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D3E0AE-3BC9-EB4A-9ECD-6099E02C3DE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7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7349" y="1200152"/>
            <a:ext cx="6897171" cy="445769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8000" dirty="0">
                <a:solidFill>
                  <a:srgbClr val="FFFFFF"/>
                </a:solidFill>
              </a:rPr>
              <a:t>Thanks!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24D17C8-E9C2-48A4-AA36-D7048A6CCC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286000"/>
            <a:ext cx="0" cy="22860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62500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BE9A4EE-CA4B-AC4C-B5B6-5BE993BEF9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20272" y="1825625"/>
            <a:ext cx="9551455" cy="4351338"/>
          </a:xfr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solidFill>
                  <a:schemeClr val="bg1"/>
                </a:solidFill>
              </a:rPr>
              <a:t>Strimzi</a:t>
            </a:r>
            <a:r>
              <a:rPr lang="pl-PL" dirty="0">
                <a:solidFill>
                  <a:schemeClr val="bg1"/>
                </a:solidFill>
              </a:rPr>
              <a:t> – Operator </a:t>
            </a:r>
            <a:r>
              <a:rPr lang="pl-PL" dirty="0" err="1">
                <a:solidFill>
                  <a:schemeClr val="bg1"/>
                </a:solidFill>
              </a:rPr>
              <a:t>Pattern</a:t>
            </a:r>
            <a:endParaRPr lang="pl-PL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314899-4A1B-0147-A2C4-88E262403656}"/>
              </a:ext>
            </a:extLst>
          </p:cNvPr>
          <p:cNvSpPr txBox="1"/>
          <p:nvPr/>
        </p:nvSpPr>
        <p:spPr>
          <a:xfrm>
            <a:off x="1320272" y="6311900"/>
            <a:ext cx="93394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400" dirty="0">
                <a:solidFill>
                  <a:schemeClr val="bg1"/>
                </a:solidFill>
              </a:rPr>
              <a:t>Source: </a:t>
            </a:r>
            <a:r>
              <a:rPr lang="pl-PL" sz="14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https://www.slideshare.net/Lightbend/running-kafka-on-kubernetes-with-strimzi-for-realtime-streaming-applications</a:t>
            </a:r>
            <a:endParaRPr lang="pl-PL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95740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8323"/>
            <a:ext cx="10515600" cy="683745"/>
          </a:xfrm>
        </p:spPr>
        <p:txBody>
          <a:bodyPr>
            <a:normAutofit fontScale="90000"/>
          </a:bodyPr>
          <a:lstStyle/>
          <a:p>
            <a:r>
              <a:rPr lang="pl-PL" dirty="0" err="1">
                <a:solidFill>
                  <a:schemeClr val="bg1"/>
                </a:solidFill>
              </a:rPr>
              <a:t>Strimzi</a:t>
            </a:r>
            <a:r>
              <a:rPr lang="pl-PL" dirty="0">
                <a:solidFill>
                  <a:schemeClr val="bg1"/>
                </a:solidFill>
              </a:rPr>
              <a:t> – Cluster Operator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314899-4A1B-0147-A2C4-88E262403656}"/>
              </a:ext>
            </a:extLst>
          </p:cNvPr>
          <p:cNvSpPr txBox="1"/>
          <p:nvPr/>
        </p:nvSpPr>
        <p:spPr>
          <a:xfrm>
            <a:off x="1320272" y="6311900"/>
            <a:ext cx="93394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400" dirty="0">
                <a:solidFill>
                  <a:schemeClr val="bg1"/>
                </a:solidFill>
              </a:rPr>
              <a:t>Source: </a:t>
            </a:r>
            <a:r>
              <a:rPr lang="pl-PL" sz="1400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https://www.slideshare.net/Lightbend/running-kafka-on-kubernetes-with-strimzi-for-realtime-streaming-applications</a:t>
            </a:r>
            <a:endParaRPr lang="pl-PL" sz="1400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337CCF-942F-2747-AA36-FDA2AD9153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8730" y="1109663"/>
            <a:ext cx="7302500" cy="5067300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F338A8D-F0B8-2443-A7F3-290224BD19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8E1829E-BC45-B040-9CBE-E52CA1484983}"/>
              </a:ext>
            </a:extLst>
          </p:cNvPr>
          <p:cNvSpPr/>
          <p:nvPr/>
        </p:nvSpPr>
        <p:spPr>
          <a:xfrm>
            <a:off x="2338730" y="5486400"/>
            <a:ext cx="1399552" cy="6905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5231058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8323"/>
            <a:ext cx="10515600" cy="683745"/>
          </a:xfrm>
        </p:spPr>
        <p:txBody>
          <a:bodyPr>
            <a:normAutofit fontScale="90000"/>
          </a:bodyPr>
          <a:lstStyle/>
          <a:p>
            <a:r>
              <a:rPr lang="pl-PL" dirty="0" err="1">
                <a:solidFill>
                  <a:schemeClr val="bg1"/>
                </a:solidFill>
              </a:rPr>
              <a:t>Strimzi</a:t>
            </a:r>
            <a:r>
              <a:rPr lang="pl-PL" dirty="0">
                <a:solidFill>
                  <a:schemeClr val="bg1"/>
                </a:solidFill>
              </a:rPr>
              <a:t> – User and </a:t>
            </a:r>
            <a:r>
              <a:rPr lang="pl-PL" dirty="0" err="1">
                <a:solidFill>
                  <a:schemeClr val="bg1"/>
                </a:solidFill>
              </a:rPr>
              <a:t>Topic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Operators</a:t>
            </a:r>
            <a:endParaRPr lang="pl-PL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314899-4A1B-0147-A2C4-88E262403656}"/>
              </a:ext>
            </a:extLst>
          </p:cNvPr>
          <p:cNvSpPr txBox="1"/>
          <p:nvPr/>
        </p:nvSpPr>
        <p:spPr>
          <a:xfrm>
            <a:off x="1320272" y="6311900"/>
            <a:ext cx="93394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400" dirty="0">
                <a:solidFill>
                  <a:schemeClr val="bg1"/>
                </a:solidFill>
              </a:rPr>
              <a:t>Source: </a:t>
            </a:r>
            <a:r>
              <a:rPr lang="pl-PL" sz="1400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https://www.slideshare.net/Lightbend/running-kafka-on-kubernetes-with-strimzi-for-realtime-streaming-applications</a:t>
            </a:r>
            <a:endParaRPr lang="pl-PL" sz="1400" dirty="0">
              <a:solidFill>
                <a:schemeClr val="bg1"/>
              </a:solidFill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DD33BDE-F8D0-C44A-9E78-77578BD092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170100" y="1744943"/>
            <a:ext cx="5851799" cy="4351338"/>
          </a:xfrm>
        </p:spPr>
      </p:pic>
    </p:spTree>
    <p:extLst>
      <p:ext uri="{BB962C8B-B14F-4D97-AF65-F5344CB8AC3E}">
        <p14:creationId xmlns:p14="http://schemas.microsoft.com/office/powerpoint/2010/main" val="36483994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</TotalTime>
  <Words>2539</Words>
  <Application>Microsoft Macintosh PowerPoint</Application>
  <PresentationFormat>Widescreen</PresentationFormat>
  <Paragraphs>389</Paragraphs>
  <Slides>68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75" baseType="lpstr">
      <vt:lpstr>Arial</vt:lpstr>
      <vt:lpstr>Calibri</vt:lpstr>
      <vt:lpstr>Calibri Light</vt:lpstr>
      <vt:lpstr>Menlo</vt:lpstr>
      <vt:lpstr>Roboto</vt:lpstr>
      <vt:lpstr>Roboto Medium</vt:lpstr>
      <vt:lpstr>Office Theme</vt:lpstr>
      <vt:lpstr>Introduction to Strimzi</vt:lpstr>
      <vt:lpstr>Strimzi</vt:lpstr>
      <vt:lpstr>What are the problems which Strimzi solves</vt:lpstr>
      <vt:lpstr>Strimzi</vt:lpstr>
      <vt:lpstr>Strimzi</vt:lpstr>
      <vt:lpstr>Strimzi</vt:lpstr>
      <vt:lpstr>Strimzi – Operator Pattern</vt:lpstr>
      <vt:lpstr>Strimzi – Cluster Operator</vt:lpstr>
      <vt:lpstr>Strimzi – User and Topic Operators</vt:lpstr>
      <vt:lpstr>Strimzi – Storage Modes</vt:lpstr>
      <vt:lpstr>Strimzi – Connecting Clients</vt:lpstr>
      <vt:lpstr>Exercise 1 Install Kafka</vt:lpstr>
      <vt:lpstr>Scaling Brokers Up</vt:lpstr>
      <vt:lpstr>Exercise 2 Scaling Kafka Brokers</vt:lpstr>
      <vt:lpstr>Rolling Configuration Update</vt:lpstr>
      <vt:lpstr>Exercise 3 Kafka Configuration</vt:lpstr>
      <vt:lpstr>Kafka Topic Configuration</vt:lpstr>
      <vt:lpstr>Exercise 4 Topic Configuration</vt:lpstr>
      <vt:lpstr>Kafka for HA</vt:lpstr>
      <vt:lpstr>Kafka Configuration for High Availability and Consistency</vt:lpstr>
      <vt:lpstr>Replication Factor</vt:lpstr>
      <vt:lpstr>Acknowledgements</vt:lpstr>
      <vt:lpstr>Retries</vt:lpstr>
      <vt:lpstr>Minimum In-sync Replicas</vt:lpstr>
      <vt:lpstr>Kafka MirrorMaker</vt:lpstr>
      <vt:lpstr>Kafka HA on Kubernetes best practicies</vt:lpstr>
      <vt:lpstr>Strimzi configuration for High Availability and Consistency</vt:lpstr>
      <vt:lpstr>Pod Affinity and Anty-Affinity</vt:lpstr>
      <vt:lpstr>Pod Anty-Affinity Example</vt:lpstr>
      <vt:lpstr>Node Affinity</vt:lpstr>
      <vt:lpstr>Node Affinity Example</vt:lpstr>
      <vt:lpstr>Dedicated Nodes</vt:lpstr>
      <vt:lpstr>Dedicated Nodes - example</vt:lpstr>
      <vt:lpstr>Dedicated Nodes - example</vt:lpstr>
      <vt:lpstr>Kafka Log Compaction</vt:lpstr>
      <vt:lpstr>Kafka Log Compaction</vt:lpstr>
      <vt:lpstr>Kafka Log Compaction</vt:lpstr>
      <vt:lpstr>Kafka Log Compaction</vt:lpstr>
      <vt:lpstr>Kafka Log Compaction – Topic Configuration</vt:lpstr>
      <vt:lpstr>Exercise 5 Log Compaction</vt:lpstr>
      <vt:lpstr>Kafka Monitoring</vt:lpstr>
      <vt:lpstr>Kafka Monitoring</vt:lpstr>
      <vt:lpstr>Kafka Monitoring</vt:lpstr>
      <vt:lpstr>Kafka Monitoring</vt:lpstr>
      <vt:lpstr>Key Metrics to Monitor</vt:lpstr>
      <vt:lpstr>Key Metrics to Set Alerts</vt:lpstr>
      <vt:lpstr>Key Metrics to Monitor</vt:lpstr>
      <vt:lpstr>Key Metrics to Monitor</vt:lpstr>
      <vt:lpstr>Key Metrics to Monitor</vt:lpstr>
      <vt:lpstr>Key Metrics to Monitor</vt:lpstr>
      <vt:lpstr>Kafka Monitoring – best practicies</vt:lpstr>
      <vt:lpstr>Kafka Monitoring – best practicies</vt:lpstr>
      <vt:lpstr>Key Metrics to Monitor - materials</vt:lpstr>
      <vt:lpstr>Exercise 6 Setting up Kafka Monitoring</vt:lpstr>
      <vt:lpstr>Kafka Troubleshooting and Debugging </vt:lpstr>
      <vt:lpstr>Troubleshooting and Debugging</vt:lpstr>
      <vt:lpstr>Backup strategies for Kafka</vt:lpstr>
      <vt:lpstr>Backup strategy for Kafka</vt:lpstr>
      <vt:lpstr>MirrorMaker</vt:lpstr>
      <vt:lpstr>MirrorMaker - example</vt:lpstr>
      <vt:lpstr>Exercise 7 MirrorMaker</vt:lpstr>
      <vt:lpstr>Topic partitions vs consuments</vt:lpstr>
      <vt:lpstr>How to choose numer of partitions</vt:lpstr>
      <vt:lpstr>How to choose numer of partitions</vt:lpstr>
      <vt:lpstr>Key observations:</vt:lpstr>
      <vt:lpstr>Key observations:</vt:lpstr>
      <vt:lpstr>Best practicies:</vt:lpstr>
      <vt:lpstr>Thanks!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Strimzi</dc:title>
  <dc:creator>Dyminski, Mateusz (Nokia - PL/Wroclaw)</dc:creator>
  <cp:lastModifiedBy>Dyminski, Mateusz (Nokia - PL/Wroclaw)</cp:lastModifiedBy>
  <cp:revision>4</cp:revision>
  <dcterms:created xsi:type="dcterms:W3CDTF">2019-07-08T15:12:22Z</dcterms:created>
  <dcterms:modified xsi:type="dcterms:W3CDTF">2019-07-08T16:30:51Z</dcterms:modified>
</cp:coreProperties>
</file>